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8" r:id="rId2"/>
    <p:sldId id="257" r:id="rId3"/>
    <p:sldId id="273" r:id="rId4"/>
    <p:sldId id="274" r:id="rId5"/>
    <p:sldId id="275" r:id="rId6"/>
    <p:sldId id="276" r:id="rId7"/>
    <p:sldId id="277" r:id="rId8"/>
    <p:sldId id="278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5" autoAdjust="0"/>
    <p:restoredTop sz="94660"/>
  </p:normalViewPr>
  <p:slideViewPr>
    <p:cSldViewPr snapToGrid="0">
      <p:cViewPr varScale="1">
        <p:scale>
          <a:sx n="57" d="100"/>
          <a:sy n="57" d="100"/>
        </p:scale>
        <p:origin x="90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3E5DD-E9CF-4EE5-A1AA-F5AF3FAE5F6D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8B26F-3C3B-4871-9E66-7DAB48E25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60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D53B-7A59-4236-AFAA-C46ED424D48D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78E7-09DA-483C-B11C-42B9AED4D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78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D53B-7A59-4236-AFAA-C46ED424D48D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78E7-09DA-483C-B11C-42B9AED4D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7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D53B-7A59-4236-AFAA-C46ED424D48D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78E7-09DA-483C-B11C-42B9AED4D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71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D53B-7A59-4236-AFAA-C46ED424D48D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78E7-09DA-483C-B11C-42B9AED4D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009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D53B-7A59-4236-AFAA-C46ED424D48D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78E7-09DA-483C-B11C-42B9AED4D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00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D53B-7A59-4236-AFAA-C46ED424D48D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78E7-09DA-483C-B11C-42B9AED4D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934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D53B-7A59-4236-AFAA-C46ED424D48D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78E7-09DA-483C-B11C-42B9AED4D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89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D53B-7A59-4236-AFAA-C46ED424D48D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78E7-09DA-483C-B11C-42B9AED4D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14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D53B-7A59-4236-AFAA-C46ED424D48D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78E7-09DA-483C-B11C-42B9AED4D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12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D53B-7A59-4236-AFAA-C46ED424D48D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78E7-09DA-483C-B11C-42B9AED4D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5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D53B-7A59-4236-AFAA-C46ED424D48D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78E7-09DA-483C-B11C-42B9AED4D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621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9D53B-7A59-4236-AFAA-C46ED424D48D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478E7-09DA-483C-B11C-42B9AED4D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14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15253" y="2729716"/>
            <a:ext cx="94360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k-K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качества  образования детей с особыми образовательными потребностями</a:t>
            </a:r>
            <a:r>
              <a:rPr lang="kk-K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</a:t>
            </a:r>
            <a:endParaRPr lang="ru-KZ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5026" y="154107"/>
            <a:ext cx="7038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ПРОСВЕЩЕНИЯ РЕСПУБЛИКИ КАЗАХСТАН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8160" y="461842"/>
            <a:ext cx="4526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6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АРНАЙЫ  ЖӘНЕ  ИНКЛЮЗИВТ</a:t>
            </a:r>
            <a:r>
              <a:rPr lang="kk-KZ" b="1" dirty="0">
                <a:solidFill>
                  <a:srgbClr val="006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БІЛІМ БЕРУДІ ДАМЫТУДЫҢ </a:t>
            </a:r>
          </a:p>
          <a:p>
            <a:pPr algn="ctr"/>
            <a:r>
              <a:rPr lang="kk-KZ" b="1" dirty="0">
                <a:solidFill>
                  <a:srgbClr val="006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ҰЛТТЫҚ ҒЫЛЫМИ-ПРАКТИКАЛЫҚ ОРТАЛЫҒЫ РММ </a:t>
            </a:r>
            <a:endParaRPr lang="ru-RU" b="1" dirty="0">
              <a:solidFill>
                <a:srgbClr val="006C2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85390" y="461842"/>
            <a:ext cx="46630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49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НАЦИОНАЛЬНЫЙ НАУЧНО-ПРАКТИЧЕСКИЙ ЦЕНТР </a:t>
            </a:r>
          </a:p>
          <a:p>
            <a:pPr algn="ctr"/>
            <a:r>
              <a:rPr lang="ru-RU" b="1" dirty="0">
                <a:solidFill>
                  <a:srgbClr val="049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 СПЕЦИАЛЬНОГО И ИНКЛЮЗИВНОГО ОБРАЗОВАНИЯ </a:t>
            </a:r>
          </a:p>
        </p:txBody>
      </p:sp>
      <p:grpSp>
        <p:nvGrpSpPr>
          <p:cNvPr id="7" name="Group 5"/>
          <p:cNvGrpSpPr/>
          <p:nvPr/>
        </p:nvGrpSpPr>
        <p:grpSpPr>
          <a:xfrm>
            <a:off x="5451354" y="266178"/>
            <a:ext cx="1563880" cy="1591656"/>
            <a:chOff x="0" y="0"/>
            <a:chExt cx="1945856" cy="1945856"/>
          </a:xfrm>
        </p:grpSpPr>
        <p:grpSp>
          <p:nvGrpSpPr>
            <p:cNvPr id="9" name="Group 6"/>
            <p:cNvGrpSpPr/>
            <p:nvPr/>
          </p:nvGrpSpPr>
          <p:grpSpPr>
            <a:xfrm>
              <a:off x="0" y="0"/>
              <a:ext cx="1945856" cy="1945856"/>
              <a:chOff x="0" y="0"/>
              <a:chExt cx="812800" cy="812800"/>
            </a:xfrm>
          </p:grpSpPr>
          <p:sp>
            <p:nvSpPr>
              <p:cNvPr id="11" name="Freeform 7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C4DAED"/>
              </a:solidFill>
            </p:spPr>
          </p:sp>
          <p:sp>
            <p:nvSpPr>
              <p:cNvPr id="12" name="TextBox 8"/>
              <p:cNvSpPr txBox="1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algn="ctr">
                  <a:lnSpc>
                    <a:spcPts val="1151"/>
                  </a:lnSpc>
                </a:pPr>
                <a:endParaRPr sz="1200"/>
              </a:p>
            </p:txBody>
          </p:sp>
        </p:grpSp>
        <p:sp>
          <p:nvSpPr>
            <p:cNvPr id="10" name="Freeform 9"/>
            <p:cNvSpPr/>
            <p:nvPr/>
          </p:nvSpPr>
          <p:spPr>
            <a:xfrm>
              <a:off x="305413" y="151413"/>
              <a:ext cx="1381626" cy="1727033"/>
            </a:xfrm>
            <a:custGeom>
              <a:avLst/>
              <a:gdLst/>
              <a:ahLst/>
              <a:cxnLst/>
              <a:rect l="l" t="t" r="r" b="b"/>
              <a:pathLst>
                <a:path w="1381626" h="1727033">
                  <a:moveTo>
                    <a:pt x="0" y="0"/>
                  </a:moveTo>
                  <a:lnTo>
                    <a:pt x="1381627" y="0"/>
                  </a:lnTo>
                  <a:lnTo>
                    <a:pt x="1381627" y="1727033"/>
                  </a:lnTo>
                  <a:lnTo>
                    <a:pt x="0" y="17270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</p:sp>
      </p:grpSp>
    </p:spTree>
    <p:extLst>
      <p:ext uri="{BB962C8B-B14F-4D97-AF65-F5344CB8AC3E}">
        <p14:creationId xmlns:p14="http://schemas.microsoft.com/office/powerpoint/2010/main" val="270478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 rot="5400000">
            <a:off x="9157995" y="-251416"/>
            <a:ext cx="2820471" cy="3262604"/>
          </a:xfrm>
          <a:custGeom>
            <a:avLst/>
            <a:gdLst/>
            <a:ahLst/>
            <a:cxnLst/>
            <a:rect l="l" t="t" r="r" b="b"/>
            <a:pathLst>
              <a:path w="4230707" h="4893906">
                <a:moveTo>
                  <a:pt x="0" y="0"/>
                </a:moveTo>
                <a:lnTo>
                  <a:pt x="4230707" y="0"/>
                </a:lnTo>
                <a:lnTo>
                  <a:pt x="4230707" y="4893905"/>
                </a:lnTo>
                <a:lnTo>
                  <a:pt x="0" y="48939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 r="-134874"/>
            </a:stretch>
          </a:blipFill>
        </p:spPr>
      </p:sp>
      <p:sp>
        <p:nvSpPr>
          <p:cNvPr id="12" name="Freeform 3"/>
          <p:cNvSpPr/>
          <p:nvPr/>
        </p:nvSpPr>
        <p:spPr>
          <a:xfrm rot="5400000">
            <a:off x="9150462" y="3816463"/>
            <a:ext cx="2820471" cy="3262604"/>
          </a:xfrm>
          <a:custGeom>
            <a:avLst/>
            <a:gdLst/>
            <a:ahLst/>
            <a:cxnLst/>
            <a:rect l="l" t="t" r="r" b="b"/>
            <a:pathLst>
              <a:path w="4230707" h="4893906">
                <a:moveTo>
                  <a:pt x="0" y="0"/>
                </a:moveTo>
                <a:lnTo>
                  <a:pt x="4230707" y="0"/>
                </a:lnTo>
                <a:lnTo>
                  <a:pt x="4230707" y="4893905"/>
                </a:lnTo>
                <a:lnTo>
                  <a:pt x="0" y="48939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 r="-134874"/>
            </a:stretch>
          </a:blipFill>
        </p:spPr>
      </p:sp>
      <p:grpSp>
        <p:nvGrpSpPr>
          <p:cNvPr id="16" name="Group 5"/>
          <p:cNvGrpSpPr/>
          <p:nvPr/>
        </p:nvGrpSpPr>
        <p:grpSpPr>
          <a:xfrm>
            <a:off x="113879" y="61941"/>
            <a:ext cx="1193628" cy="1143016"/>
            <a:chOff x="0" y="0"/>
            <a:chExt cx="1945856" cy="1945856"/>
          </a:xfrm>
        </p:grpSpPr>
        <p:grpSp>
          <p:nvGrpSpPr>
            <p:cNvPr id="17" name="Group 6"/>
            <p:cNvGrpSpPr/>
            <p:nvPr/>
          </p:nvGrpSpPr>
          <p:grpSpPr>
            <a:xfrm>
              <a:off x="0" y="0"/>
              <a:ext cx="1945856" cy="1945856"/>
              <a:chOff x="0" y="0"/>
              <a:chExt cx="812800" cy="812800"/>
            </a:xfrm>
          </p:grpSpPr>
          <p:sp>
            <p:nvSpPr>
              <p:cNvPr id="19" name="Freeform 7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C4DAED"/>
              </a:solidFill>
            </p:spPr>
          </p:sp>
          <p:sp>
            <p:nvSpPr>
              <p:cNvPr id="20" name="TextBox 8"/>
              <p:cNvSpPr txBox="1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algn="ctr">
                  <a:lnSpc>
                    <a:spcPts val="1151"/>
                  </a:lnSpc>
                </a:pPr>
                <a:endParaRPr sz="1200"/>
              </a:p>
            </p:txBody>
          </p:sp>
        </p:grpSp>
        <p:sp>
          <p:nvSpPr>
            <p:cNvPr id="18" name="Freeform 9"/>
            <p:cNvSpPr/>
            <p:nvPr/>
          </p:nvSpPr>
          <p:spPr>
            <a:xfrm>
              <a:off x="305413" y="151413"/>
              <a:ext cx="1381626" cy="1727033"/>
            </a:xfrm>
            <a:custGeom>
              <a:avLst/>
              <a:gdLst/>
              <a:ahLst/>
              <a:cxnLst/>
              <a:rect l="l" t="t" r="r" b="b"/>
              <a:pathLst>
                <a:path w="1381626" h="1727033">
                  <a:moveTo>
                    <a:pt x="0" y="0"/>
                  </a:moveTo>
                  <a:lnTo>
                    <a:pt x="1381627" y="0"/>
                  </a:lnTo>
                  <a:lnTo>
                    <a:pt x="1381627" y="1727033"/>
                  </a:lnTo>
                  <a:lnTo>
                    <a:pt x="0" y="17270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</p:spPr>
        </p:sp>
      </p:grpSp>
      <p:sp>
        <p:nvSpPr>
          <p:cNvPr id="30" name="Freeform 3"/>
          <p:cNvSpPr/>
          <p:nvPr/>
        </p:nvSpPr>
        <p:spPr>
          <a:xfrm rot="5400000">
            <a:off x="9157995" y="-251416"/>
            <a:ext cx="2820471" cy="3262604"/>
          </a:xfrm>
          <a:custGeom>
            <a:avLst/>
            <a:gdLst/>
            <a:ahLst/>
            <a:cxnLst/>
            <a:rect l="l" t="t" r="r" b="b"/>
            <a:pathLst>
              <a:path w="4230707" h="4893906">
                <a:moveTo>
                  <a:pt x="0" y="0"/>
                </a:moveTo>
                <a:lnTo>
                  <a:pt x="4230707" y="0"/>
                </a:lnTo>
                <a:lnTo>
                  <a:pt x="4230707" y="4893905"/>
                </a:lnTo>
                <a:lnTo>
                  <a:pt x="0" y="48939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 r="-134874"/>
            </a:stretch>
          </a:blipFill>
        </p:spPr>
      </p:sp>
      <p:sp>
        <p:nvSpPr>
          <p:cNvPr id="31" name="Freeform 3"/>
          <p:cNvSpPr/>
          <p:nvPr/>
        </p:nvSpPr>
        <p:spPr>
          <a:xfrm rot="5400000">
            <a:off x="9150462" y="3816463"/>
            <a:ext cx="2820471" cy="3262604"/>
          </a:xfrm>
          <a:custGeom>
            <a:avLst/>
            <a:gdLst/>
            <a:ahLst/>
            <a:cxnLst/>
            <a:rect l="l" t="t" r="r" b="b"/>
            <a:pathLst>
              <a:path w="4230707" h="4893906">
                <a:moveTo>
                  <a:pt x="0" y="0"/>
                </a:moveTo>
                <a:lnTo>
                  <a:pt x="4230707" y="0"/>
                </a:lnTo>
                <a:lnTo>
                  <a:pt x="4230707" y="4893905"/>
                </a:lnTo>
                <a:lnTo>
                  <a:pt x="0" y="48939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 r="-134874"/>
            </a:stretch>
          </a:blipFill>
        </p:spPr>
      </p:sp>
      <p:sp>
        <p:nvSpPr>
          <p:cNvPr id="37" name="Скругленный прямоугольник 36"/>
          <p:cNvSpPr/>
          <p:nvPr/>
        </p:nvSpPr>
        <p:spPr>
          <a:xfrm>
            <a:off x="925583" y="2790122"/>
            <a:ext cx="4055645" cy="344739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lnSpc>
                <a:spcPts val="1600"/>
              </a:lnSpc>
            </a:pPr>
            <a:r>
              <a:rPr lang="ru-RU" sz="4000" b="1" dirty="0">
                <a:ln/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МИССИЯ</a:t>
            </a:r>
          </a:p>
          <a:p>
            <a:pPr algn="ctr">
              <a:lnSpc>
                <a:spcPts val="1600"/>
              </a:lnSpc>
            </a:pPr>
            <a:endParaRPr lang="ru-RU" sz="2400" b="1" dirty="0">
              <a:ln/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600"/>
              </a:lnSpc>
            </a:pPr>
            <a:r>
              <a:rPr lang="en-US" b="1" dirty="0">
                <a:ln/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ВСЕОХВАТНОГО И СПРАВЕДЛИВОГО КАЧЕСТВЕННОГО ОБРАЗОВАНИЯ </a:t>
            </a:r>
            <a:r>
              <a:rPr lang="ru-RU" b="1" dirty="0">
                <a:ln/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ДЕТЕЙ С ОГРАНИЧЕННЫМИ ВОЗМОЖНОСТЯМИ </a:t>
            </a:r>
          </a:p>
          <a:p>
            <a:pPr algn="ctr">
              <a:lnSpc>
                <a:spcPts val="1600"/>
              </a:lnSpc>
            </a:pPr>
            <a:r>
              <a:rPr lang="en-US" b="1" dirty="0">
                <a:ln/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ПООЩРЕНИЕ ВОЗМОЖНОСТИ ОБУЧЕНИЯ НА ПРОТЯЖЕНИИ ВСЕЙ ЖИЗНИ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316176" y="1985751"/>
            <a:ext cx="6619040" cy="80437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k-KZ" dirty="0" smtClean="0"/>
              <a:t>- </a:t>
            </a:r>
            <a:r>
              <a:rPr lang="ru-RU" dirty="0"/>
              <a:t>Оздоровление, реабилитация и организация отдыха детей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316176" y="3022666"/>
            <a:ext cx="6619040" cy="80437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k-KZ" dirty="0" smtClean="0"/>
              <a:t>- </a:t>
            </a:r>
            <a:r>
              <a:rPr lang="ru-RU" dirty="0"/>
              <a:t>Обеспечение доступности качественного дошкольного образования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316176" y="4112670"/>
            <a:ext cx="6619040" cy="80268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k-KZ" dirty="0" smtClean="0"/>
              <a:t>- </a:t>
            </a:r>
            <a:r>
              <a:rPr lang="ru-RU" dirty="0"/>
              <a:t>Обеспечение доступности качественного школьного образования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316175" y="5200984"/>
            <a:ext cx="6619041" cy="80437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k-KZ" dirty="0" smtClean="0"/>
              <a:t>- </a:t>
            </a:r>
            <a:r>
              <a:rPr lang="ru-RU" dirty="0"/>
              <a:t>Повышение квалификации и переподготовка кадров государственных организаций среднего образования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736140" y="489768"/>
            <a:ext cx="10199076" cy="12103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Стратегические направления Министерства просвещения Республики Казахстан на 2023-2027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Концепции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развития дошкольного, среднего, технического и профессионального образования Республики Казахстан на 2023 – 2029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годы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58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 rot="5400000">
            <a:off x="9157995" y="-251416"/>
            <a:ext cx="2820471" cy="3262604"/>
          </a:xfrm>
          <a:custGeom>
            <a:avLst/>
            <a:gdLst/>
            <a:ahLst/>
            <a:cxnLst/>
            <a:rect l="l" t="t" r="r" b="b"/>
            <a:pathLst>
              <a:path w="4230707" h="4893906">
                <a:moveTo>
                  <a:pt x="0" y="0"/>
                </a:moveTo>
                <a:lnTo>
                  <a:pt x="4230707" y="0"/>
                </a:lnTo>
                <a:lnTo>
                  <a:pt x="4230707" y="4893905"/>
                </a:lnTo>
                <a:lnTo>
                  <a:pt x="0" y="48939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 r="-134874"/>
            </a:stretch>
          </a:blipFill>
        </p:spPr>
      </p:sp>
      <p:sp>
        <p:nvSpPr>
          <p:cNvPr id="12" name="Freeform 3"/>
          <p:cNvSpPr/>
          <p:nvPr/>
        </p:nvSpPr>
        <p:spPr>
          <a:xfrm rot="5400000">
            <a:off x="9150462" y="3816463"/>
            <a:ext cx="2820471" cy="3262604"/>
          </a:xfrm>
          <a:custGeom>
            <a:avLst/>
            <a:gdLst/>
            <a:ahLst/>
            <a:cxnLst/>
            <a:rect l="l" t="t" r="r" b="b"/>
            <a:pathLst>
              <a:path w="4230707" h="4893906">
                <a:moveTo>
                  <a:pt x="0" y="0"/>
                </a:moveTo>
                <a:lnTo>
                  <a:pt x="4230707" y="0"/>
                </a:lnTo>
                <a:lnTo>
                  <a:pt x="4230707" y="4893905"/>
                </a:lnTo>
                <a:lnTo>
                  <a:pt x="0" y="48939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 r="-134874"/>
            </a:stretch>
          </a:blipFill>
        </p:spPr>
      </p:sp>
      <p:grpSp>
        <p:nvGrpSpPr>
          <p:cNvPr id="16" name="Group 5"/>
          <p:cNvGrpSpPr/>
          <p:nvPr/>
        </p:nvGrpSpPr>
        <p:grpSpPr>
          <a:xfrm>
            <a:off x="113879" y="61941"/>
            <a:ext cx="1193628" cy="1143016"/>
            <a:chOff x="0" y="0"/>
            <a:chExt cx="1945856" cy="1945856"/>
          </a:xfrm>
        </p:grpSpPr>
        <p:grpSp>
          <p:nvGrpSpPr>
            <p:cNvPr id="17" name="Group 6"/>
            <p:cNvGrpSpPr/>
            <p:nvPr/>
          </p:nvGrpSpPr>
          <p:grpSpPr>
            <a:xfrm>
              <a:off x="0" y="0"/>
              <a:ext cx="1945856" cy="1945856"/>
              <a:chOff x="0" y="0"/>
              <a:chExt cx="812800" cy="812800"/>
            </a:xfrm>
          </p:grpSpPr>
          <p:sp>
            <p:nvSpPr>
              <p:cNvPr id="19" name="Freeform 7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C4DAED"/>
              </a:solidFill>
            </p:spPr>
          </p:sp>
          <p:sp>
            <p:nvSpPr>
              <p:cNvPr id="20" name="TextBox 8"/>
              <p:cNvSpPr txBox="1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algn="ctr">
                  <a:lnSpc>
                    <a:spcPts val="1151"/>
                  </a:lnSpc>
                </a:pPr>
                <a:endParaRPr sz="1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8" name="Freeform 9"/>
            <p:cNvSpPr/>
            <p:nvPr/>
          </p:nvSpPr>
          <p:spPr>
            <a:xfrm>
              <a:off x="305413" y="151413"/>
              <a:ext cx="1381626" cy="1727033"/>
            </a:xfrm>
            <a:custGeom>
              <a:avLst/>
              <a:gdLst/>
              <a:ahLst/>
              <a:cxnLst/>
              <a:rect l="l" t="t" r="r" b="b"/>
              <a:pathLst>
                <a:path w="1381626" h="1727033">
                  <a:moveTo>
                    <a:pt x="0" y="0"/>
                  </a:moveTo>
                  <a:lnTo>
                    <a:pt x="1381627" y="0"/>
                  </a:lnTo>
                  <a:lnTo>
                    <a:pt x="1381627" y="1727033"/>
                  </a:lnTo>
                  <a:lnTo>
                    <a:pt x="0" y="17270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</p:spPr>
        </p:sp>
      </p:grpSp>
      <p:sp>
        <p:nvSpPr>
          <p:cNvPr id="30" name="Freeform 3"/>
          <p:cNvSpPr/>
          <p:nvPr/>
        </p:nvSpPr>
        <p:spPr>
          <a:xfrm rot="5400000">
            <a:off x="9157995" y="-251416"/>
            <a:ext cx="2820471" cy="3262604"/>
          </a:xfrm>
          <a:custGeom>
            <a:avLst/>
            <a:gdLst/>
            <a:ahLst/>
            <a:cxnLst/>
            <a:rect l="l" t="t" r="r" b="b"/>
            <a:pathLst>
              <a:path w="4230707" h="4893906">
                <a:moveTo>
                  <a:pt x="0" y="0"/>
                </a:moveTo>
                <a:lnTo>
                  <a:pt x="4230707" y="0"/>
                </a:lnTo>
                <a:lnTo>
                  <a:pt x="4230707" y="4893905"/>
                </a:lnTo>
                <a:lnTo>
                  <a:pt x="0" y="48939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 r="-134874"/>
            </a:stretch>
          </a:blipFill>
        </p:spPr>
      </p:sp>
      <p:sp>
        <p:nvSpPr>
          <p:cNvPr id="31" name="Freeform 3"/>
          <p:cNvSpPr/>
          <p:nvPr/>
        </p:nvSpPr>
        <p:spPr>
          <a:xfrm rot="5400000">
            <a:off x="9150462" y="3816463"/>
            <a:ext cx="2820471" cy="3262604"/>
          </a:xfrm>
          <a:custGeom>
            <a:avLst/>
            <a:gdLst/>
            <a:ahLst/>
            <a:cxnLst/>
            <a:rect l="l" t="t" r="r" b="b"/>
            <a:pathLst>
              <a:path w="4230707" h="4893906">
                <a:moveTo>
                  <a:pt x="0" y="0"/>
                </a:moveTo>
                <a:lnTo>
                  <a:pt x="4230707" y="0"/>
                </a:lnTo>
                <a:lnTo>
                  <a:pt x="4230707" y="4893905"/>
                </a:lnTo>
                <a:lnTo>
                  <a:pt x="0" y="48939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 r="-134874"/>
            </a:stretch>
          </a:blipFill>
        </p:spPr>
      </p:sp>
      <p:sp>
        <p:nvSpPr>
          <p:cNvPr id="22" name="Скругленный прямоугольник 21"/>
          <p:cNvSpPr/>
          <p:nvPr/>
        </p:nvSpPr>
        <p:spPr>
          <a:xfrm>
            <a:off x="1811708" y="478075"/>
            <a:ext cx="8648344" cy="95314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kk-KZ" sz="2800" b="1" dirty="0">
                <a:ln/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Учебно-методическое обеспечение специальных </a:t>
            </a:r>
            <a:r>
              <a:rPr lang="kk-KZ" sz="2800" b="1" dirty="0" smtClean="0">
                <a:ln/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</a:t>
            </a:r>
            <a:endParaRPr lang="kk-KZ" sz="2800" b="1" dirty="0">
              <a:ln/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563881" y="1899747"/>
            <a:ext cx="9562744" cy="182622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Цель: </a:t>
            </a:r>
          </a:p>
          <a:p>
            <a:pPr algn="just"/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оказание методической помощи сурдопедагогам по организации образовательной деятельности для детей с нарушениями слуха, повышение уровня готовности участников образовательного процесса к реализации разных форм образования обучающихся с нарушениями </a:t>
            </a:r>
            <a:r>
              <a:rPr lang="kk-K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слуха</a:t>
            </a:r>
            <a:endParaRPr lang="kk-K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307507" y="4368199"/>
            <a:ext cx="10199076" cy="12103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k-KZ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настоящее время количество детей школьного возраста, имеющие различные нарушения слуха органического и функционального характера с каждым годом возрастает.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данным Национального научно-практического центра развития специального и инклюзивного образования (</a:t>
            </a:r>
            <a:r>
              <a:rPr lang="kk-KZ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01.01.2024</a:t>
            </a:r>
            <a:r>
              <a:rPr lang="kk-KZ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Казахстане зарегистрировано 1703 неслышащих и 3818 слабослышащих детей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-1892091" y="3822909"/>
            <a:ext cx="5041947" cy="47306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Лаборатория специального школьного образования</a:t>
            </a:r>
            <a:endParaRPr lang="ru-RU" sz="1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19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 rot="5400000">
            <a:off x="9157995" y="-251416"/>
            <a:ext cx="2820471" cy="3262604"/>
          </a:xfrm>
          <a:custGeom>
            <a:avLst/>
            <a:gdLst/>
            <a:ahLst/>
            <a:cxnLst/>
            <a:rect l="l" t="t" r="r" b="b"/>
            <a:pathLst>
              <a:path w="4230707" h="4893906">
                <a:moveTo>
                  <a:pt x="0" y="0"/>
                </a:moveTo>
                <a:lnTo>
                  <a:pt x="4230707" y="0"/>
                </a:lnTo>
                <a:lnTo>
                  <a:pt x="4230707" y="4893905"/>
                </a:lnTo>
                <a:lnTo>
                  <a:pt x="0" y="48939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 r="-134874"/>
            </a:stretch>
          </a:blipFill>
        </p:spPr>
      </p:sp>
      <p:sp>
        <p:nvSpPr>
          <p:cNvPr id="12" name="Freeform 3"/>
          <p:cNvSpPr/>
          <p:nvPr/>
        </p:nvSpPr>
        <p:spPr>
          <a:xfrm rot="5400000">
            <a:off x="9150462" y="3816463"/>
            <a:ext cx="2820471" cy="3262604"/>
          </a:xfrm>
          <a:custGeom>
            <a:avLst/>
            <a:gdLst/>
            <a:ahLst/>
            <a:cxnLst/>
            <a:rect l="l" t="t" r="r" b="b"/>
            <a:pathLst>
              <a:path w="4230707" h="4893906">
                <a:moveTo>
                  <a:pt x="0" y="0"/>
                </a:moveTo>
                <a:lnTo>
                  <a:pt x="4230707" y="0"/>
                </a:lnTo>
                <a:lnTo>
                  <a:pt x="4230707" y="4893905"/>
                </a:lnTo>
                <a:lnTo>
                  <a:pt x="0" y="48939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 r="-134874"/>
            </a:stretch>
          </a:blipFill>
        </p:spPr>
      </p:sp>
      <p:grpSp>
        <p:nvGrpSpPr>
          <p:cNvPr id="16" name="Group 5"/>
          <p:cNvGrpSpPr/>
          <p:nvPr/>
        </p:nvGrpSpPr>
        <p:grpSpPr>
          <a:xfrm>
            <a:off x="113879" y="61941"/>
            <a:ext cx="1193628" cy="1143016"/>
            <a:chOff x="0" y="0"/>
            <a:chExt cx="1945856" cy="1945856"/>
          </a:xfrm>
        </p:grpSpPr>
        <p:grpSp>
          <p:nvGrpSpPr>
            <p:cNvPr id="17" name="Group 6"/>
            <p:cNvGrpSpPr/>
            <p:nvPr/>
          </p:nvGrpSpPr>
          <p:grpSpPr>
            <a:xfrm>
              <a:off x="0" y="0"/>
              <a:ext cx="1945856" cy="1945856"/>
              <a:chOff x="0" y="0"/>
              <a:chExt cx="812800" cy="812800"/>
            </a:xfrm>
          </p:grpSpPr>
          <p:sp>
            <p:nvSpPr>
              <p:cNvPr id="19" name="Freeform 7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C4DAED"/>
              </a:solidFill>
            </p:spPr>
          </p:sp>
          <p:sp>
            <p:nvSpPr>
              <p:cNvPr id="20" name="TextBox 8"/>
              <p:cNvSpPr txBox="1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algn="ctr">
                  <a:lnSpc>
                    <a:spcPts val="1151"/>
                  </a:lnSpc>
                </a:pPr>
                <a:endParaRPr sz="1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8" name="Freeform 9"/>
            <p:cNvSpPr/>
            <p:nvPr/>
          </p:nvSpPr>
          <p:spPr>
            <a:xfrm>
              <a:off x="305413" y="151413"/>
              <a:ext cx="1381626" cy="1727033"/>
            </a:xfrm>
            <a:custGeom>
              <a:avLst/>
              <a:gdLst/>
              <a:ahLst/>
              <a:cxnLst/>
              <a:rect l="l" t="t" r="r" b="b"/>
              <a:pathLst>
                <a:path w="1381626" h="1727033">
                  <a:moveTo>
                    <a:pt x="0" y="0"/>
                  </a:moveTo>
                  <a:lnTo>
                    <a:pt x="1381627" y="0"/>
                  </a:lnTo>
                  <a:lnTo>
                    <a:pt x="1381627" y="1727033"/>
                  </a:lnTo>
                  <a:lnTo>
                    <a:pt x="0" y="17270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</p:spPr>
        </p:sp>
      </p:grpSp>
      <p:sp>
        <p:nvSpPr>
          <p:cNvPr id="30" name="Freeform 3"/>
          <p:cNvSpPr/>
          <p:nvPr/>
        </p:nvSpPr>
        <p:spPr>
          <a:xfrm rot="5400000">
            <a:off x="9157995" y="-251416"/>
            <a:ext cx="2820471" cy="3262604"/>
          </a:xfrm>
          <a:custGeom>
            <a:avLst/>
            <a:gdLst/>
            <a:ahLst/>
            <a:cxnLst/>
            <a:rect l="l" t="t" r="r" b="b"/>
            <a:pathLst>
              <a:path w="4230707" h="4893906">
                <a:moveTo>
                  <a:pt x="0" y="0"/>
                </a:moveTo>
                <a:lnTo>
                  <a:pt x="4230707" y="0"/>
                </a:lnTo>
                <a:lnTo>
                  <a:pt x="4230707" y="4893905"/>
                </a:lnTo>
                <a:lnTo>
                  <a:pt x="0" y="48939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 r="-134874"/>
            </a:stretch>
          </a:blipFill>
        </p:spPr>
      </p:sp>
      <p:sp>
        <p:nvSpPr>
          <p:cNvPr id="31" name="Freeform 3"/>
          <p:cNvSpPr/>
          <p:nvPr/>
        </p:nvSpPr>
        <p:spPr>
          <a:xfrm rot="5400000">
            <a:off x="9150462" y="3816463"/>
            <a:ext cx="2820471" cy="3262604"/>
          </a:xfrm>
          <a:custGeom>
            <a:avLst/>
            <a:gdLst/>
            <a:ahLst/>
            <a:cxnLst/>
            <a:rect l="l" t="t" r="r" b="b"/>
            <a:pathLst>
              <a:path w="4230707" h="4893906">
                <a:moveTo>
                  <a:pt x="0" y="0"/>
                </a:moveTo>
                <a:lnTo>
                  <a:pt x="4230707" y="0"/>
                </a:lnTo>
                <a:lnTo>
                  <a:pt x="4230707" y="4893905"/>
                </a:lnTo>
                <a:lnTo>
                  <a:pt x="0" y="48939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 r="-134874"/>
            </a:stretch>
          </a:blipFill>
        </p:spPr>
      </p:sp>
      <p:sp>
        <p:nvSpPr>
          <p:cNvPr id="22" name="Скругленный прямоугольник 21"/>
          <p:cNvSpPr/>
          <p:nvPr/>
        </p:nvSpPr>
        <p:spPr>
          <a:xfrm>
            <a:off x="1494854" y="658121"/>
            <a:ext cx="8836352" cy="149600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>
                <a:ln/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Научно-методическое обеспечение </a:t>
            </a:r>
            <a:r>
              <a:rPr lang="ru-RU" sz="2000" b="1">
                <a:ln/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 </a:t>
            </a:r>
            <a:r>
              <a:rPr lang="ru-RU" sz="2000" b="1" smtClean="0">
                <a:ln/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социального </a:t>
            </a:r>
            <a:r>
              <a:rPr lang="ru-RU" sz="2000" b="1" dirty="0">
                <a:ln/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педагога при проведении социально-педагогического обследования детей и консультированию семьи ребенка с ограниченными </a:t>
            </a:r>
            <a:r>
              <a:rPr lang="ru-RU" sz="2000" b="1" dirty="0" smtClean="0">
                <a:ln/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возможностями</a:t>
            </a:r>
            <a:endParaRPr lang="ru-RU" sz="2000" b="1" dirty="0">
              <a:ln/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148744" y="2790122"/>
            <a:ext cx="9562744" cy="182622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2000" b="1" dirty="0">
                <a:latin typeface="Arial" panose="020B0604020202020204" pitchFamily="34" charset="0"/>
                <a:cs typeface="Arial" panose="020B0604020202020204" pitchFamily="34" charset="0"/>
              </a:rPr>
              <a:t>Ц</a:t>
            </a:r>
            <a:r>
              <a:rPr lang="kk-K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ель: 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определение содержания деятельности социальных педагогов ПМПК, организация основ социально-педагогического обследования детей с особыми образовательными потребностями в ПМПК, разработка программ для формирования навыков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самообслуживания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6200000">
            <a:off x="-1892091" y="3822909"/>
            <a:ext cx="5041947" cy="47306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Лаборатория специального школьного образования</a:t>
            </a:r>
            <a:endParaRPr lang="ru-RU" sz="1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53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 rot="5400000">
            <a:off x="9157995" y="-251416"/>
            <a:ext cx="2820471" cy="3262604"/>
          </a:xfrm>
          <a:custGeom>
            <a:avLst/>
            <a:gdLst/>
            <a:ahLst/>
            <a:cxnLst/>
            <a:rect l="l" t="t" r="r" b="b"/>
            <a:pathLst>
              <a:path w="4230707" h="4893906">
                <a:moveTo>
                  <a:pt x="0" y="0"/>
                </a:moveTo>
                <a:lnTo>
                  <a:pt x="4230707" y="0"/>
                </a:lnTo>
                <a:lnTo>
                  <a:pt x="4230707" y="4893905"/>
                </a:lnTo>
                <a:lnTo>
                  <a:pt x="0" y="48939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 r="-134874"/>
            </a:stretch>
          </a:blipFill>
        </p:spPr>
      </p:sp>
      <p:sp>
        <p:nvSpPr>
          <p:cNvPr id="12" name="Freeform 3"/>
          <p:cNvSpPr/>
          <p:nvPr/>
        </p:nvSpPr>
        <p:spPr>
          <a:xfrm rot="5400000">
            <a:off x="9150462" y="3816463"/>
            <a:ext cx="2820471" cy="3262604"/>
          </a:xfrm>
          <a:custGeom>
            <a:avLst/>
            <a:gdLst/>
            <a:ahLst/>
            <a:cxnLst/>
            <a:rect l="l" t="t" r="r" b="b"/>
            <a:pathLst>
              <a:path w="4230707" h="4893906">
                <a:moveTo>
                  <a:pt x="0" y="0"/>
                </a:moveTo>
                <a:lnTo>
                  <a:pt x="4230707" y="0"/>
                </a:lnTo>
                <a:lnTo>
                  <a:pt x="4230707" y="4893905"/>
                </a:lnTo>
                <a:lnTo>
                  <a:pt x="0" y="48939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 r="-134874"/>
            </a:stretch>
          </a:blipFill>
        </p:spPr>
      </p:sp>
      <p:grpSp>
        <p:nvGrpSpPr>
          <p:cNvPr id="16" name="Group 5"/>
          <p:cNvGrpSpPr/>
          <p:nvPr/>
        </p:nvGrpSpPr>
        <p:grpSpPr>
          <a:xfrm>
            <a:off x="113879" y="61941"/>
            <a:ext cx="1193628" cy="1143016"/>
            <a:chOff x="0" y="0"/>
            <a:chExt cx="1945856" cy="1945856"/>
          </a:xfrm>
        </p:grpSpPr>
        <p:grpSp>
          <p:nvGrpSpPr>
            <p:cNvPr id="17" name="Group 6"/>
            <p:cNvGrpSpPr/>
            <p:nvPr/>
          </p:nvGrpSpPr>
          <p:grpSpPr>
            <a:xfrm>
              <a:off x="0" y="0"/>
              <a:ext cx="1945856" cy="1945856"/>
              <a:chOff x="0" y="0"/>
              <a:chExt cx="812800" cy="812800"/>
            </a:xfrm>
          </p:grpSpPr>
          <p:sp>
            <p:nvSpPr>
              <p:cNvPr id="19" name="Freeform 7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C4DAED"/>
              </a:solidFill>
            </p:spPr>
          </p:sp>
          <p:sp>
            <p:nvSpPr>
              <p:cNvPr id="20" name="TextBox 8"/>
              <p:cNvSpPr txBox="1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algn="ctr">
                  <a:lnSpc>
                    <a:spcPts val="1151"/>
                  </a:lnSpc>
                </a:pPr>
                <a:endParaRPr sz="1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8" name="Freeform 9"/>
            <p:cNvSpPr/>
            <p:nvPr/>
          </p:nvSpPr>
          <p:spPr>
            <a:xfrm>
              <a:off x="305413" y="151413"/>
              <a:ext cx="1381626" cy="1727033"/>
            </a:xfrm>
            <a:custGeom>
              <a:avLst/>
              <a:gdLst/>
              <a:ahLst/>
              <a:cxnLst/>
              <a:rect l="l" t="t" r="r" b="b"/>
              <a:pathLst>
                <a:path w="1381626" h="1727033">
                  <a:moveTo>
                    <a:pt x="0" y="0"/>
                  </a:moveTo>
                  <a:lnTo>
                    <a:pt x="1381627" y="0"/>
                  </a:lnTo>
                  <a:lnTo>
                    <a:pt x="1381627" y="1727033"/>
                  </a:lnTo>
                  <a:lnTo>
                    <a:pt x="0" y="17270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</p:spPr>
        </p:sp>
      </p:grpSp>
      <p:sp>
        <p:nvSpPr>
          <p:cNvPr id="30" name="Freeform 3"/>
          <p:cNvSpPr/>
          <p:nvPr/>
        </p:nvSpPr>
        <p:spPr>
          <a:xfrm rot="5400000">
            <a:off x="9157995" y="-251416"/>
            <a:ext cx="2820471" cy="3262604"/>
          </a:xfrm>
          <a:custGeom>
            <a:avLst/>
            <a:gdLst/>
            <a:ahLst/>
            <a:cxnLst/>
            <a:rect l="l" t="t" r="r" b="b"/>
            <a:pathLst>
              <a:path w="4230707" h="4893906">
                <a:moveTo>
                  <a:pt x="0" y="0"/>
                </a:moveTo>
                <a:lnTo>
                  <a:pt x="4230707" y="0"/>
                </a:lnTo>
                <a:lnTo>
                  <a:pt x="4230707" y="4893905"/>
                </a:lnTo>
                <a:lnTo>
                  <a:pt x="0" y="48939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 r="-134874"/>
            </a:stretch>
          </a:blipFill>
        </p:spPr>
      </p:sp>
      <p:sp>
        <p:nvSpPr>
          <p:cNvPr id="31" name="Freeform 3"/>
          <p:cNvSpPr/>
          <p:nvPr/>
        </p:nvSpPr>
        <p:spPr>
          <a:xfrm rot="5400000">
            <a:off x="9150462" y="3816463"/>
            <a:ext cx="2820471" cy="3262604"/>
          </a:xfrm>
          <a:custGeom>
            <a:avLst/>
            <a:gdLst/>
            <a:ahLst/>
            <a:cxnLst/>
            <a:rect l="l" t="t" r="r" b="b"/>
            <a:pathLst>
              <a:path w="4230707" h="4893906">
                <a:moveTo>
                  <a:pt x="0" y="0"/>
                </a:moveTo>
                <a:lnTo>
                  <a:pt x="4230707" y="0"/>
                </a:lnTo>
                <a:lnTo>
                  <a:pt x="4230707" y="4893905"/>
                </a:lnTo>
                <a:lnTo>
                  <a:pt x="0" y="48939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 r="-134874"/>
            </a:stretch>
          </a:blipFill>
        </p:spPr>
      </p:sp>
      <p:grpSp>
        <p:nvGrpSpPr>
          <p:cNvPr id="32" name="Group 5"/>
          <p:cNvGrpSpPr/>
          <p:nvPr/>
        </p:nvGrpSpPr>
        <p:grpSpPr>
          <a:xfrm>
            <a:off x="113879" y="61941"/>
            <a:ext cx="1193628" cy="1143016"/>
            <a:chOff x="0" y="0"/>
            <a:chExt cx="1945856" cy="1945856"/>
          </a:xfrm>
        </p:grpSpPr>
        <p:grpSp>
          <p:nvGrpSpPr>
            <p:cNvPr id="33" name="Group 6"/>
            <p:cNvGrpSpPr/>
            <p:nvPr/>
          </p:nvGrpSpPr>
          <p:grpSpPr>
            <a:xfrm>
              <a:off x="0" y="0"/>
              <a:ext cx="1945856" cy="1945856"/>
              <a:chOff x="0" y="0"/>
              <a:chExt cx="812800" cy="812800"/>
            </a:xfrm>
          </p:grpSpPr>
          <p:sp>
            <p:nvSpPr>
              <p:cNvPr id="35" name="Freeform 7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C4DAED"/>
              </a:solidFill>
            </p:spPr>
          </p:sp>
          <p:sp>
            <p:nvSpPr>
              <p:cNvPr id="36" name="TextBox 8"/>
              <p:cNvSpPr txBox="1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algn="ctr">
                  <a:lnSpc>
                    <a:spcPts val="1151"/>
                  </a:lnSpc>
                </a:pPr>
                <a:endParaRPr sz="1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4" name="Freeform 9"/>
            <p:cNvSpPr/>
            <p:nvPr/>
          </p:nvSpPr>
          <p:spPr>
            <a:xfrm>
              <a:off x="305413" y="151413"/>
              <a:ext cx="1381626" cy="1727033"/>
            </a:xfrm>
            <a:custGeom>
              <a:avLst/>
              <a:gdLst/>
              <a:ahLst/>
              <a:cxnLst/>
              <a:rect l="l" t="t" r="r" b="b"/>
              <a:pathLst>
                <a:path w="1381626" h="1727033">
                  <a:moveTo>
                    <a:pt x="0" y="0"/>
                  </a:moveTo>
                  <a:lnTo>
                    <a:pt x="1381627" y="0"/>
                  </a:lnTo>
                  <a:lnTo>
                    <a:pt x="1381627" y="1727033"/>
                  </a:lnTo>
                  <a:lnTo>
                    <a:pt x="0" y="17270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</p:spPr>
        </p:sp>
      </p:grpSp>
      <p:sp>
        <p:nvSpPr>
          <p:cNvPr id="22" name="Скругленный прямоугольник 21"/>
          <p:cNvSpPr/>
          <p:nvPr/>
        </p:nvSpPr>
        <p:spPr>
          <a:xfrm>
            <a:off x="1419411" y="299103"/>
            <a:ext cx="10467790" cy="168352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Типовых учебных программ для обучающихся с особыми образовательными потребностями уровня начального, основного среднего, общего среднего образования</a:t>
            </a:r>
          </a:p>
          <a:p>
            <a:pPr algn="ctr" fontAlgn="base"/>
            <a:r>
              <a:rPr lang="ru-RU" sz="1200" b="1" dirty="0" smtClean="0">
                <a:ln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внесении изменений в приказ Министра образования и науки Республики Казахстан от 8 ноября 2012 года № 500 "Об утверждении типовых учебных планов начального, основного среднего, общего среднего образования Республики Казахстан"</a:t>
            </a:r>
          </a:p>
          <a:p>
            <a:pPr algn="ctr" fontAlgn="base"/>
            <a:r>
              <a:rPr lang="ru-RU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Министра просвещения Республики Казахстан от 8 февраля 2024 года № 27.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195605" y="2248281"/>
            <a:ext cx="9562744" cy="121762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образовательного процесса в Школе определяется Типовыми учебными планами и программами, которые разрабатываются на основе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Государственных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общеобязательных стандартов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772445"/>
              </p:ext>
            </p:extLst>
          </p:nvPr>
        </p:nvGraphicFramePr>
        <p:xfrm>
          <a:off x="1195605" y="3722316"/>
          <a:ext cx="9878938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2622">
                  <a:extLst>
                    <a:ext uri="{9D8B030D-6E8A-4147-A177-3AD203B41FA5}">
                      <a16:colId xmlns:a16="http://schemas.microsoft.com/office/drawing/2014/main" val="3885434086"/>
                    </a:ext>
                  </a:extLst>
                </a:gridCol>
                <a:gridCol w="4572638">
                  <a:extLst>
                    <a:ext uri="{9D8B030D-6E8A-4147-A177-3AD203B41FA5}">
                      <a16:colId xmlns:a16="http://schemas.microsoft.com/office/drawing/2014/main" val="3196736563"/>
                    </a:ext>
                  </a:extLst>
                </a:gridCol>
                <a:gridCol w="4573678">
                  <a:extLst>
                    <a:ext uri="{9D8B030D-6E8A-4147-A177-3AD203B41FA5}">
                      <a16:colId xmlns:a16="http://schemas.microsoft.com/office/drawing/2014/main" val="42832723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Категории нарушений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81610" algn="l"/>
                        </a:tabLs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Название программы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42184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обучающихся с легкой умственной отсталостью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1610" algn="l"/>
                        </a:tabLst>
                      </a:pPr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Индивидуальные и групповые развивающие занятия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1610" algn="l"/>
                        </a:tabLst>
                      </a:pPr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Индивидуальные и групповые занятия активно-двигательного характера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53508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120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неслышащих обучающихся 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1610" algn="l"/>
                        </a:tabLst>
                      </a:pPr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Изобразительное искусство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48478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ru-RU" sz="120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слабослышащих, позднооглохших обучающихся 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1610" algn="l"/>
                        </a:tabLst>
                      </a:pPr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Трудовое обучение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1610" algn="l"/>
                        </a:tabLst>
                      </a:pPr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Художественный труд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30145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ru-RU" sz="120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незрячих и слабовидящих обучающихся 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181610" algn="l"/>
                        </a:tabLst>
                        <a:defRPr/>
                      </a:pPr>
                      <a:r>
                        <a:rPr kumimoji="0" lang="kk-KZ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Трудовое обучение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181610" algn="l"/>
                        </a:tabLst>
                        <a:defRPr/>
                      </a:pPr>
                      <a:r>
                        <a:rPr kumimoji="0" lang="kk-KZ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Художественный труд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717844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ru-RU" sz="120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учащихся с задержкой психического развития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181610" algn="l"/>
                        </a:tabLst>
                        <a:defRPr/>
                      </a:pPr>
                      <a:r>
                        <a:rPr kumimoji="0" lang="kk-KZ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Трудовое обучение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181610" algn="l"/>
                        </a:tabLst>
                        <a:defRPr/>
                      </a:pPr>
                      <a:r>
                        <a:rPr kumimoji="0" lang="kk-KZ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Художественный труд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49632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ru-RU" sz="120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учащихся с тяжелыми нарушениями речи 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181610" algn="l"/>
                        </a:tabLst>
                        <a:defRPr/>
                      </a:pPr>
                      <a:r>
                        <a:rPr kumimoji="0" lang="kk-KZ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Трудовое обучение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181610" algn="l"/>
                        </a:tabLst>
                        <a:defRPr/>
                      </a:pPr>
                      <a:r>
                        <a:rPr kumimoji="0" lang="kk-KZ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Художественный труд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36686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ru-RU" sz="120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обучающихся с нарушением опорно-двигательного аппарата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181610" algn="l"/>
                        </a:tabLst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Трудовое обучение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181610" algn="l"/>
                        </a:tabLst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Художественный труд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7420700"/>
                  </a:ext>
                </a:extLst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 rot="16200000">
            <a:off x="-1892091" y="3822909"/>
            <a:ext cx="5041947" cy="47306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Лаборатория специального школьного образования</a:t>
            </a:r>
            <a:endParaRPr lang="ru-RU" sz="1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89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 rot="5400000">
            <a:off x="9157995" y="-251416"/>
            <a:ext cx="2820471" cy="3262604"/>
          </a:xfrm>
          <a:custGeom>
            <a:avLst/>
            <a:gdLst/>
            <a:ahLst/>
            <a:cxnLst/>
            <a:rect l="l" t="t" r="r" b="b"/>
            <a:pathLst>
              <a:path w="4230707" h="4893906">
                <a:moveTo>
                  <a:pt x="0" y="0"/>
                </a:moveTo>
                <a:lnTo>
                  <a:pt x="4230707" y="0"/>
                </a:lnTo>
                <a:lnTo>
                  <a:pt x="4230707" y="4893905"/>
                </a:lnTo>
                <a:lnTo>
                  <a:pt x="0" y="48939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 r="-134874"/>
            </a:stretch>
          </a:blipFill>
        </p:spPr>
      </p:sp>
      <p:sp>
        <p:nvSpPr>
          <p:cNvPr id="12" name="Freeform 3"/>
          <p:cNvSpPr/>
          <p:nvPr/>
        </p:nvSpPr>
        <p:spPr>
          <a:xfrm rot="5400000">
            <a:off x="9150462" y="3816463"/>
            <a:ext cx="2820471" cy="3262604"/>
          </a:xfrm>
          <a:custGeom>
            <a:avLst/>
            <a:gdLst/>
            <a:ahLst/>
            <a:cxnLst/>
            <a:rect l="l" t="t" r="r" b="b"/>
            <a:pathLst>
              <a:path w="4230707" h="4893906">
                <a:moveTo>
                  <a:pt x="0" y="0"/>
                </a:moveTo>
                <a:lnTo>
                  <a:pt x="4230707" y="0"/>
                </a:lnTo>
                <a:lnTo>
                  <a:pt x="4230707" y="4893905"/>
                </a:lnTo>
                <a:lnTo>
                  <a:pt x="0" y="48939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 r="-134874"/>
            </a:stretch>
          </a:blipFill>
        </p:spPr>
      </p:sp>
      <p:grpSp>
        <p:nvGrpSpPr>
          <p:cNvPr id="16" name="Group 5"/>
          <p:cNvGrpSpPr/>
          <p:nvPr/>
        </p:nvGrpSpPr>
        <p:grpSpPr>
          <a:xfrm>
            <a:off x="113879" y="61941"/>
            <a:ext cx="1193628" cy="1143016"/>
            <a:chOff x="0" y="0"/>
            <a:chExt cx="1945856" cy="1945856"/>
          </a:xfrm>
        </p:grpSpPr>
        <p:grpSp>
          <p:nvGrpSpPr>
            <p:cNvPr id="17" name="Group 6"/>
            <p:cNvGrpSpPr/>
            <p:nvPr/>
          </p:nvGrpSpPr>
          <p:grpSpPr>
            <a:xfrm>
              <a:off x="0" y="0"/>
              <a:ext cx="1945856" cy="1945856"/>
              <a:chOff x="0" y="0"/>
              <a:chExt cx="812800" cy="812800"/>
            </a:xfrm>
          </p:grpSpPr>
          <p:sp>
            <p:nvSpPr>
              <p:cNvPr id="19" name="Freeform 7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C4DAED"/>
              </a:solidFill>
            </p:spPr>
          </p:sp>
          <p:sp>
            <p:nvSpPr>
              <p:cNvPr id="20" name="TextBox 8"/>
              <p:cNvSpPr txBox="1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algn="ctr">
                  <a:lnSpc>
                    <a:spcPts val="1151"/>
                  </a:lnSpc>
                </a:pPr>
                <a:endParaRPr sz="1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8" name="Freeform 9"/>
            <p:cNvSpPr/>
            <p:nvPr/>
          </p:nvSpPr>
          <p:spPr>
            <a:xfrm>
              <a:off x="305413" y="151413"/>
              <a:ext cx="1381626" cy="1727033"/>
            </a:xfrm>
            <a:custGeom>
              <a:avLst/>
              <a:gdLst/>
              <a:ahLst/>
              <a:cxnLst/>
              <a:rect l="l" t="t" r="r" b="b"/>
              <a:pathLst>
                <a:path w="1381626" h="1727033">
                  <a:moveTo>
                    <a:pt x="0" y="0"/>
                  </a:moveTo>
                  <a:lnTo>
                    <a:pt x="1381627" y="0"/>
                  </a:lnTo>
                  <a:lnTo>
                    <a:pt x="1381627" y="1727033"/>
                  </a:lnTo>
                  <a:lnTo>
                    <a:pt x="0" y="17270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</p:spPr>
        </p:sp>
      </p:grpSp>
      <p:sp>
        <p:nvSpPr>
          <p:cNvPr id="30" name="Freeform 3"/>
          <p:cNvSpPr/>
          <p:nvPr/>
        </p:nvSpPr>
        <p:spPr>
          <a:xfrm rot="5400000">
            <a:off x="9157995" y="-251416"/>
            <a:ext cx="2820471" cy="3262604"/>
          </a:xfrm>
          <a:custGeom>
            <a:avLst/>
            <a:gdLst/>
            <a:ahLst/>
            <a:cxnLst/>
            <a:rect l="l" t="t" r="r" b="b"/>
            <a:pathLst>
              <a:path w="4230707" h="4893906">
                <a:moveTo>
                  <a:pt x="0" y="0"/>
                </a:moveTo>
                <a:lnTo>
                  <a:pt x="4230707" y="0"/>
                </a:lnTo>
                <a:lnTo>
                  <a:pt x="4230707" y="4893905"/>
                </a:lnTo>
                <a:lnTo>
                  <a:pt x="0" y="48939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 r="-134874"/>
            </a:stretch>
          </a:blipFill>
        </p:spPr>
      </p:sp>
      <p:sp>
        <p:nvSpPr>
          <p:cNvPr id="31" name="Freeform 3"/>
          <p:cNvSpPr/>
          <p:nvPr/>
        </p:nvSpPr>
        <p:spPr>
          <a:xfrm rot="5400000">
            <a:off x="9150462" y="3816463"/>
            <a:ext cx="2820471" cy="3262604"/>
          </a:xfrm>
          <a:custGeom>
            <a:avLst/>
            <a:gdLst/>
            <a:ahLst/>
            <a:cxnLst/>
            <a:rect l="l" t="t" r="r" b="b"/>
            <a:pathLst>
              <a:path w="4230707" h="4893906">
                <a:moveTo>
                  <a:pt x="0" y="0"/>
                </a:moveTo>
                <a:lnTo>
                  <a:pt x="4230707" y="0"/>
                </a:lnTo>
                <a:lnTo>
                  <a:pt x="4230707" y="4893905"/>
                </a:lnTo>
                <a:lnTo>
                  <a:pt x="0" y="48939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 r="-134874"/>
            </a:stretch>
          </a:blipFill>
        </p:spPr>
      </p:sp>
      <p:grpSp>
        <p:nvGrpSpPr>
          <p:cNvPr id="32" name="Group 5"/>
          <p:cNvGrpSpPr/>
          <p:nvPr/>
        </p:nvGrpSpPr>
        <p:grpSpPr>
          <a:xfrm>
            <a:off x="113879" y="61941"/>
            <a:ext cx="1193628" cy="1143016"/>
            <a:chOff x="0" y="0"/>
            <a:chExt cx="1945856" cy="1945856"/>
          </a:xfrm>
        </p:grpSpPr>
        <p:grpSp>
          <p:nvGrpSpPr>
            <p:cNvPr id="33" name="Group 6"/>
            <p:cNvGrpSpPr/>
            <p:nvPr/>
          </p:nvGrpSpPr>
          <p:grpSpPr>
            <a:xfrm>
              <a:off x="0" y="0"/>
              <a:ext cx="1945856" cy="1945856"/>
              <a:chOff x="0" y="0"/>
              <a:chExt cx="812800" cy="812800"/>
            </a:xfrm>
          </p:grpSpPr>
          <p:sp>
            <p:nvSpPr>
              <p:cNvPr id="35" name="Freeform 7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C4DAED"/>
              </a:solidFill>
            </p:spPr>
          </p:sp>
          <p:sp>
            <p:nvSpPr>
              <p:cNvPr id="36" name="TextBox 8"/>
              <p:cNvSpPr txBox="1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algn="ctr">
                  <a:lnSpc>
                    <a:spcPts val="1151"/>
                  </a:lnSpc>
                </a:pPr>
                <a:endParaRPr sz="1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4" name="Freeform 9"/>
            <p:cNvSpPr/>
            <p:nvPr/>
          </p:nvSpPr>
          <p:spPr>
            <a:xfrm>
              <a:off x="305413" y="151413"/>
              <a:ext cx="1381626" cy="1727033"/>
            </a:xfrm>
            <a:custGeom>
              <a:avLst/>
              <a:gdLst/>
              <a:ahLst/>
              <a:cxnLst/>
              <a:rect l="l" t="t" r="r" b="b"/>
              <a:pathLst>
                <a:path w="1381626" h="1727033">
                  <a:moveTo>
                    <a:pt x="0" y="0"/>
                  </a:moveTo>
                  <a:lnTo>
                    <a:pt x="1381627" y="0"/>
                  </a:lnTo>
                  <a:lnTo>
                    <a:pt x="1381627" y="1727033"/>
                  </a:lnTo>
                  <a:lnTo>
                    <a:pt x="0" y="17270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</p:spPr>
        </p:sp>
      </p:grpSp>
      <p:sp>
        <p:nvSpPr>
          <p:cNvPr id="22" name="Скругленный прямоугольник 21"/>
          <p:cNvSpPr/>
          <p:nvPr/>
        </p:nvSpPr>
        <p:spPr>
          <a:xfrm>
            <a:off x="1580312" y="456955"/>
            <a:ext cx="10306888" cy="149600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kk-KZ" sz="2000" b="1" dirty="0" smtClean="0">
                <a:ln/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Организационно-методические основы обеспечения специальных условий обучения учающихся с нарушениями интеллекта в общеобразовательной школе (</a:t>
            </a:r>
            <a:r>
              <a:rPr lang="ru-RU" sz="2000" b="1" dirty="0" smtClean="0">
                <a:ln/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</a:t>
            </a:r>
            <a:r>
              <a:rPr lang="ru-RU" sz="2000" b="1" dirty="0">
                <a:ln/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пилотного проекта по разработке модели включения детей с нарушениями интеллекта в условиях инклюзивного </a:t>
            </a:r>
            <a:r>
              <a:rPr lang="ru-RU" sz="2000" b="1" dirty="0" smtClean="0">
                <a:ln/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образования)</a:t>
            </a:r>
            <a:endParaRPr lang="kk-KZ" sz="2000" b="1" dirty="0">
              <a:ln/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(исполнение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п.34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Концепции).</a:t>
            </a:r>
            <a:endParaRPr lang="ru-RU" dirty="0">
              <a:ln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62546" y="2217033"/>
            <a:ext cx="10071884" cy="140586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Цель: </a:t>
            </a: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модели включения детей с нарушениями интеллекта в условиях инклюзивного образования. Создание специальных классов для детей с нарушениями интеллекта в общеобразовательных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школах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195844" y="3772865"/>
            <a:ext cx="6007693" cy="118706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/>
              <a:t>Базы реализации </a:t>
            </a:r>
            <a:r>
              <a:rPr lang="ru-RU" sz="1600" dirty="0" smtClean="0"/>
              <a:t>проекта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общеобразовательная школа №116 г. </a:t>
            </a:r>
            <a:r>
              <a:rPr lang="ru-RU" dirty="0" smtClean="0"/>
              <a:t>Алматы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общеобразовательная школа №64 г. </a:t>
            </a:r>
            <a:r>
              <a:rPr lang="ru-RU" dirty="0" smtClean="0"/>
              <a:t>Алматы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школа-гимназия № 174 г. Алматы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62546" y="5109900"/>
            <a:ext cx="10355999" cy="1503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г. Алматы по состоянию на 2023-2024 учебный год насчитывается 2391 ребенок с нарушениями интеллекта в возрасте от 6 до 18 лет, из них всего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999 детей обучается в специальных школах для детей с нарушениями интеллекта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в общеобразовательных школах в условиях инклюзивного образования обучается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547 детей с нарушениями интеллекта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16200000">
            <a:off x="-1892091" y="3822909"/>
            <a:ext cx="5041947" cy="47306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Лаборатория специального школьного образования</a:t>
            </a:r>
            <a:endParaRPr lang="ru-RU" sz="1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33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 rot="5400000">
            <a:off x="9157995" y="-251416"/>
            <a:ext cx="2820471" cy="3262604"/>
          </a:xfrm>
          <a:custGeom>
            <a:avLst/>
            <a:gdLst/>
            <a:ahLst/>
            <a:cxnLst/>
            <a:rect l="l" t="t" r="r" b="b"/>
            <a:pathLst>
              <a:path w="4230707" h="4893906">
                <a:moveTo>
                  <a:pt x="0" y="0"/>
                </a:moveTo>
                <a:lnTo>
                  <a:pt x="4230707" y="0"/>
                </a:lnTo>
                <a:lnTo>
                  <a:pt x="4230707" y="4893905"/>
                </a:lnTo>
                <a:lnTo>
                  <a:pt x="0" y="48939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 r="-134874"/>
            </a:stretch>
          </a:blipFill>
        </p:spPr>
      </p:sp>
      <p:sp>
        <p:nvSpPr>
          <p:cNvPr id="12" name="Freeform 3"/>
          <p:cNvSpPr/>
          <p:nvPr/>
        </p:nvSpPr>
        <p:spPr>
          <a:xfrm rot="5400000">
            <a:off x="9150462" y="3816463"/>
            <a:ext cx="2820471" cy="3262604"/>
          </a:xfrm>
          <a:custGeom>
            <a:avLst/>
            <a:gdLst/>
            <a:ahLst/>
            <a:cxnLst/>
            <a:rect l="l" t="t" r="r" b="b"/>
            <a:pathLst>
              <a:path w="4230707" h="4893906">
                <a:moveTo>
                  <a:pt x="0" y="0"/>
                </a:moveTo>
                <a:lnTo>
                  <a:pt x="4230707" y="0"/>
                </a:lnTo>
                <a:lnTo>
                  <a:pt x="4230707" y="4893905"/>
                </a:lnTo>
                <a:lnTo>
                  <a:pt x="0" y="48939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 r="-134874"/>
            </a:stretch>
          </a:blipFill>
        </p:spPr>
      </p:sp>
      <p:grpSp>
        <p:nvGrpSpPr>
          <p:cNvPr id="16" name="Group 5"/>
          <p:cNvGrpSpPr/>
          <p:nvPr/>
        </p:nvGrpSpPr>
        <p:grpSpPr>
          <a:xfrm>
            <a:off x="113879" y="61941"/>
            <a:ext cx="1193628" cy="1143016"/>
            <a:chOff x="0" y="0"/>
            <a:chExt cx="1945856" cy="1945856"/>
          </a:xfrm>
        </p:grpSpPr>
        <p:grpSp>
          <p:nvGrpSpPr>
            <p:cNvPr id="17" name="Group 6"/>
            <p:cNvGrpSpPr/>
            <p:nvPr/>
          </p:nvGrpSpPr>
          <p:grpSpPr>
            <a:xfrm>
              <a:off x="0" y="0"/>
              <a:ext cx="1945856" cy="1945856"/>
              <a:chOff x="0" y="0"/>
              <a:chExt cx="812800" cy="812800"/>
            </a:xfrm>
          </p:grpSpPr>
          <p:sp>
            <p:nvSpPr>
              <p:cNvPr id="19" name="Freeform 7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C4DAED"/>
              </a:solidFill>
            </p:spPr>
          </p:sp>
          <p:sp>
            <p:nvSpPr>
              <p:cNvPr id="20" name="TextBox 8"/>
              <p:cNvSpPr txBox="1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algn="ctr">
                  <a:lnSpc>
                    <a:spcPts val="1151"/>
                  </a:lnSpc>
                </a:pPr>
                <a:endParaRPr sz="1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8" name="Freeform 9"/>
            <p:cNvSpPr/>
            <p:nvPr/>
          </p:nvSpPr>
          <p:spPr>
            <a:xfrm>
              <a:off x="305413" y="151413"/>
              <a:ext cx="1381626" cy="1727033"/>
            </a:xfrm>
            <a:custGeom>
              <a:avLst/>
              <a:gdLst/>
              <a:ahLst/>
              <a:cxnLst/>
              <a:rect l="l" t="t" r="r" b="b"/>
              <a:pathLst>
                <a:path w="1381626" h="1727033">
                  <a:moveTo>
                    <a:pt x="0" y="0"/>
                  </a:moveTo>
                  <a:lnTo>
                    <a:pt x="1381627" y="0"/>
                  </a:lnTo>
                  <a:lnTo>
                    <a:pt x="1381627" y="1727033"/>
                  </a:lnTo>
                  <a:lnTo>
                    <a:pt x="0" y="17270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</p:spPr>
        </p:sp>
      </p:grpSp>
      <p:sp>
        <p:nvSpPr>
          <p:cNvPr id="30" name="Freeform 3"/>
          <p:cNvSpPr/>
          <p:nvPr/>
        </p:nvSpPr>
        <p:spPr>
          <a:xfrm rot="5400000">
            <a:off x="9157995" y="-251416"/>
            <a:ext cx="2820471" cy="3262604"/>
          </a:xfrm>
          <a:custGeom>
            <a:avLst/>
            <a:gdLst/>
            <a:ahLst/>
            <a:cxnLst/>
            <a:rect l="l" t="t" r="r" b="b"/>
            <a:pathLst>
              <a:path w="4230707" h="4893906">
                <a:moveTo>
                  <a:pt x="0" y="0"/>
                </a:moveTo>
                <a:lnTo>
                  <a:pt x="4230707" y="0"/>
                </a:lnTo>
                <a:lnTo>
                  <a:pt x="4230707" y="4893905"/>
                </a:lnTo>
                <a:lnTo>
                  <a:pt x="0" y="48939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 r="-134874"/>
            </a:stretch>
          </a:blipFill>
        </p:spPr>
      </p:sp>
      <p:sp>
        <p:nvSpPr>
          <p:cNvPr id="31" name="Freeform 3"/>
          <p:cNvSpPr/>
          <p:nvPr/>
        </p:nvSpPr>
        <p:spPr>
          <a:xfrm rot="5400000">
            <a:off x="9150462" y="3816463"/>
            <a:ext cx="2820471" cy="3262604"/>
          </a:xfrm>
          <a:custGeom>
            <a:avLst/>
            <a:gdLst/>
            <a:ahLst/>
            <a:cxnLst/>
            <a:rect l="l" t="t" r="r" b="b"/>
            <a:pathLst>
              <a:path w="4230707" h="4893906">
                <a:moveTo>
                  <a:pt x="0" y="0"/>
                </a:moveTo>
                <a:lnTo>
                  <a:pt x="4230707" y="0"/>
                </a:lnTo>
                <a:lnTo>
                  <a:pt x="4230707" y="4893905"/>
                </a:lnTo>
                <a:lnTo>
                  <a:pt x="0" y="48939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 r="-134874"/>
            </a:stretch>
          </a:blipFill>
        </p:spPr>
      </p:sp>
      <p:grpSp>
        <p:nvGrpSpPr>
          <p:cNvPr id="32" name="Group 5"/>
          <p:cNvGrpSpPr/>
          <p:nvPr/>
        </p:nvGrpSpPr>
        <p:grpSpPr>
          <a:xfrm>
            <a:off x="113879" y="61941"/>
            <a:ext cx="1193628" cy="1143016"/>
            <a:chOff x="0" y="0"/>
            <a:chExt cx="1945856" cy="1945856"/>
          </a:xfrm>
        </p:grpSpPr>
        <p:grpSp>
          <p:nvGrpSpPr>
            <p:cNvPr id="33" name="Group 6"/>
            <p:cNvGrpSpPr/>
            <p:nvPr/>
          </p:nvGrpSpPr>
          <p:grpSpPr>
            <a:xfrm>
              <a:off x="0" y="0"/>
              <a:ext cx="1945856" cy="1945856"/>
              <a:chOff x="0" y="0"/>
              <a:chExt cx="812800" cy="812800"/>
            </a:xfrm>
          </p:grpSpPr>
          <p:sp>
            <p:nvSpPr>
              <p:cNvPr id="35" name="Freeform 7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C4DAED"/>
              </a:solidFill>
            </p:spPr>
          </p:sp>
          <p:sp>
            <p:nvSpPr>
              <p:cNvPr id="36" name="TextBox 8"/>
              <p:cNvSpPr txBox="1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algn="ctr">
                  <a:lnSpc>
                    <a:spcPts val="1151"/>
                  </a:lnSpc>
                </a:pPr>
                <a:endParaRPr sz="1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4" name="Freeform 9"/>
            <p:cNvSpPr/>
            <p:nvPr/>
          </p:nvSpPr>
          <p:spPr>
            <a:xfrm>
              <a:off x="305413" y="151413"/>
              <a:ext cx="1381626" cy="1727033"/>
            </a:xfrm>
            <a:custGeom>
              <a:avLst/>
              <a:gdLst/>
              <a:ahLst/>
              <a:cxnLst/>
              <a:rect l="l" t="t" r="r" b="b"/>
              <a:pathLst>
                <a:path w="1381626" h="1727033">
                  <a:moveTo>
                    <a:pt x="0" y="0"/>
                  </a:moveTo>
                  <a:lnTo>
                    <a:pt x="1381627" y="0"/>
                  </a:lnTo>
                  <a:lnTo>
                    <a:pt x="1381627" y="1727033"/>
                  </a:lnTo>
                  <a:lnTo>
                    <a:pt x="0" y="17270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</p:spPr>
        </p:sp>
      </p:grpSp>
      <p:sp>
        <p:nvSpPr>
          <p:cNvPr id="22" name="Скругленный прямоугольник 21"/>
          <p:cNvSpPr/>
          <p:nvPr/>
        </p:nvSpPr>
        <p:spPr>
          <a:xfrm>
            <a:off x="1631587" y="298549"/>
            <a:ext cx="8836352" cy="149600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kk-KZ" sz="2000" b="1" dirty="0">
                <a:ln/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Организационно- методические основы разработки образовательного маршрута обучающихся с нарушениями интеллекта (пилотный проект модели – школа – колледж </a:t>
            </a:r>
            <a:r>
              <a:rPr lang="kk-KZ" sz="2000" dirty="0" smtClean="0">
                <a:ln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k-K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исполнение п.33 </a:t>
            </a:r>
            <a:r>
              <a:rPr lang="kk-K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Концепции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b="1" dirty="0">
              <a:ln/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148744" y="1928848"/>
            <a:ext cx="10400079" cy="192095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20 – 21 июня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года 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организован и проведен 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Республиканский круглый стол в г Орал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Преемственность модели «школа-колледж» в 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професиональной 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подготовке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детей с особыми образовательными потребностями.</a:t>
            </a:r>
          </a:p>
          <a:p>
            <a:pPr algn="just"/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обсудить вопросы организации профессиональной подготовки детей с особыми образовательными потребностями опыт, проблемы и пути их решения,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перспективы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-1773772" y="3613466"/>
            <a:ext cx="4811317" cy="66132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аборатория профессионального образования детей (лиц) с ОВ</a:t>
            </a:r>
            <a:endParaRPr lang="ru-RU" b="1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07508" y="4157167"/>
            <a:ext cx="5289846" cy="2474369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just"/>
            <a:r>
              <a:rPr lang="kk-KZ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Обсуждались следующие </a:t>
            </a:r>
            <a:r>
              <a:rPr lang="kk-KZ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вопросы:</a:t>
            </a:r>
          </a:p>
          <a:p>
            <a:pPr algn="just"/>
            <a:endParaRPr lang="kk-KZ" sz="16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совокупность модели школа-колледж: проблемы, опыт и перспективы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Вопросы профессионально-трудовой подготовки детей и подростков с ООП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Организационно-методические основы разработки образовательного маршрута обучающихся с нарушениями интеллекта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758300" y="4272896"/>
            <a:ext cx="4790523" cy="2358639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Решения</a:t>
            </a:r>
            <a:r>
              <a:rPr lang="kk-KZ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kk-KZ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kk-KZ" sz="16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Создана рабочая группа по осуществлению научно-исследовательской работы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Создана рабочая группа по разработке классификатора специальностей технического и профессионального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32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 rot="5400000">
            <a:off x="9157995" y="-251416"/>
            <a:ext cx="2820471" cy="3262604"/>
          </a:xfrm>
          <a:custGeom>
            <a:avLst/>
            <a:gdLst/>
            <a:ahLst/>
            <a:cxnLst/>
            <a:rect l="l" t="t" r="r" b="b"/>
            <a:pathLst>
              <a:path w="4230707" h="4893906">
                <a:moveTo>
                  <a:pt x="0" y="0"/>
                </a:moveTo>
                <a:lnTo>
                  <a:pt x="4230707" y="0"/>
                </a:lnTo>
                <a:lnTo>
                  <a:pt x="4230707" y="4893905"/>
                </a:lnTo>
                <a:lnTo>
                  <a:pt x="0" y="48939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 r="-134874"/>
            </a:stretch>
          </a:blipFill>
        </p:spPr>
      </p:sp>
      <p:sp>
        <p:nvSpPr>
          <p:cNvPr id="12" name="Freeform 3"/>
          <p:cNvSpPr/>
          <p:nvPr/>
        </p:nvSpPr>
        <p:spPr>
          <a:xfrm rot="5400000">
            <a:off x="9150462" y="3816463"/>
            <a:ext cx="2820471" cy="3262604"/>
          </a:xfrm>
          <a:custGeom>
            <a:avLst/>
            <a:gdLst/>
            <a:ahLst/>
            <a:cxnLst/>
            <a:rect l="l" t="t" r="r" b="b"/>
            <a:pathLst>
              <a:path w="4230707" h="4893906">
                <a:moveTo>
                  <a:pt x="0" y="0"/>
                </a:moveTo>
                <a:lnTo>
                  <a:pt x="4230707" y="0"/>
                </a:lnTo>
                <a:lnTo>
                  <a:pt x="4230707" y="4893905"/>
                </a:lnTo>
                <a:lnTo>
                  <a:pt x="0" y="48939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 r="-134874"/>
            </a:stretch>
          </a:blipFill>
        </p:spPr>
      </p:sp>
      <p:grpSp>
        <p:nvGrpSpPr>
          <p:cNvPr id="16" name="Group 5"/>
          <p:cNvGrpSpPr/>
          <p:nvPr/>
        </p:nvGrpSpPr>
        <p:grpSpPr>
          <a:xfrm>
            <a:off x="113879" y="61941"/>
            <a:ext cx="1193628" cy="1143016"/>
            <a:chOff x="0" y="0"/>
            <a:chExt cx="1945856" cy="1945856"/>
          </a:xfrm>
        </p:grpSpPr>
        <p:grpSp>
          <p:nvGrpSpPr>
            <p:cNvPr id="17" name="Group 6"/>
            <p:cNvGrpSpPr/>
            <p:nvPr/>
          </p:nvGrpSpPr>
          <p:grpSpPr>
            <a:xfrm>
              <a:off x="0" y="0"/>
              <a:ext cx="1945856" cy="1945856"/>
              <a:chOff x="0" y="0"/>
              <a:chExt cx="812800" cy="812800"/>
            </a:xfrm>
          </p:grpSpPr>
          <p:sp>
            <p:nvSpPr>
              <p:cNvPr id="19" name="Freeform 7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C4DAED"/>
              </a:solidFill>
            </p:spPr>
          </p:sp>
          <p:sp>
            <p:nvSpPr>
              <p:cNvPr id="20" name="TextBox 8"/>
              <p:cNvSpPr txBox="1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algn="ctr">
                  <a:lnSpc>
                    <a:spcPts val="1151"/>
                  </a:lnSpc>
                </a:pPr>
                <a:endParaRPr sz="1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8" name="Freeform 9"/>
            <p:cNvSpPr/>
            <p:nvPr/>
          </p:nvSpPr>
          <p:spPr>
            <a:xfrm>
              <a:off x="305413" y="151413"/>
              <a:ext cx="1381626" cy="1727033"/>
            </a:xfrm>
            <a:custGeom>
              <a:avLst/>
              <a:gdLst/>
              <a:ahLst/>
              <a:cxnLst/>
              <a:rect l="l" t="t" r="r" b="b"/>
              <a:pathLst>
                <a:path w="1381626" h="1727033">
                  <a:moveTo>
                    <a:pt x="0" y="0"/>
                  </a:moveTo>
                  <a:lnTo>
                    <a:pt x="1381627" y="0"/>
                  </a:lnTo>
                  <a:lnTo>
                    <a:pt x="1381627" y="1727033"/>
                  </a:lnTo>
                  <a:lnTo>
                    <a:pt x="0" y="17270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</p:spPr>
        </p:sp>
      </p:grpSp>
      <p:sp>
        <p:nvSpPr>
          <p:cNvPr id="30" name="Freeform 3"/>
          <p:cNvSpPr/>
          <p:nvPr/>
        </p:nvSpPr>
        <p:spPr>
          <a:xfrm rot="5400000">
            <a:off x="9157995" y="-251416"/>
            <a:ext cx="2820471" cy="3262604"/>
          </a:xfrm>
          <a:custGeom>
            <a:avLst/>
            <a:gdLst/>
            <a:ahLst/>
            <a:cxnLst/>
            <a:rect l="l" t="t" r="r" b="b"/>
            <a:pathLst>
              <a:path w="4230707" h="4893906">
                <a:moveTo>
                  <a:pt x="0" y="0"/>
                </a:moveTo>
                <a:lnTo>
                  <a:pt x="4230707" y="0"/>
                </a:lnTo>
                <a:lnTo>
                  <a:pt x="4230707" y="4893905"/>
                </a:lnTo>
                <a:lnTo>
                  <a:pt x="0" y="48939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 r="-134874"/>
            </a:stretch>
          </a:blipFill>
        </p:spPr>
      </p:sp>
      <p:sp>
        <p:nvSpPr>
          <p:cNvPr id="31" name="Freeform 3"/>
          <p:cNvSpPr/>
          <p:nvPr/>
        </p:nvSpPr>
        <p:spPr>
          <a:xfrm rot="5400000">
            <a:off x="9150462" y="3816463"/>
            <a:ext cx="2820471" cy="3262604"/>
          </a:xfrm>
          <a:custGeom>
            <a:avLst/>
            <a:gdLst/>
            <a:ahLst/>
            <a:cxnLst/>
            <a:rect l="l" t="t" r="r" b="b"/>
            <a:pathLst>
              <a:path w="4230707" h="4893906">
                <a:moveTo>
                  <a:pt x="0" y="0"/>
                </a:moveTo>
                <a:lnTo>
                  <a:pt x="4230707" y="0"/>
                </a:lnTo>
                <a:lnTo>
                  <a:pt x="4230707" y="4893905"/>
                </a:lnTo>
                <a:lnTo>
                  <a:pt x="0" y="48939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 r="-134874"/>
            </a:stretch>
          </a:blipFill>
        </p:spPr>
      </p:sp>
      <p:grpSp>
        <p:nvGrpSpPr>
          <p:cNvPr id="32" name="Group 5"/>
          <p:cNvGrpSpPr/>
          <p:nvPr/>
        </p:nvGrpSpPr>
        <p:grpSpPr>
          <a:xfrm>
            <a:off x="113879" y="61941"/>
            <a:ext cx="1193628" cy="1143016"/>
            <a:chOff x="0" y="0"/>
            <a:chExt cx="1945856" cy="1945856"/>
          </a:xfrm>
        </p:grpSpPr>
        <p:grpSp>
          <p:nvGrpSpPr>
            <p:cNvPr id="33" name="Group 6"/>
            <p:cNvGrpSpPr/>
            <p:nvPr/>
          </p:nvGrpSpPr>
          <p:grpSpPr>
            <a:xfrm>
              <a:off x="0" y="0"/>
              <a:ext cx="1945856" cy="1945856"/>
              <a:chOff x="0" y="0"/>
              <a:chExt cx="812800" cy="812800"/>
            </a:xfrm>
          </p:grpSpPr>
          <p:sp>
            <p:nvSpPr>
              <p:cNvPr id="35" name="Freeform 7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C4DAED"/>
              </a:solidFill>
            </p:spPr>
          </p:sp>
          <p:sp>
            <p:nvSpPr>
              <p:cNvPr id="36" name="TextBox 8"/>
              <p:cNvSpPr txBox="1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algn="ctr">
                  <a:lnSpc>
                    <a:spcPts val="1151"/>
                  </a:lnSpc>
                </a:pPr>
                <a:endParaRPr sz="1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4" name="Freeform 9"/>
            <p:cNvSpPr/>
            <p:nvPr/>
          </p:nvSpPr>
          <p:spPr>
            <a:xfrm>
              <a:off x="305413" y="151413"/>
              <a:ext cx="1381626" cy="1727033"/>
            </a:xfrm>
            <a:custGeom>
              <a:avLst/>
              <a:gdLst/>
              <a:ahLst/>
              <a:cxnLst/>
              <a:rect l="l" t="t" r="r" b="b"/>
              <a:pathLst>
                <a:path w="1381626" h="1727033">
                  <a:moveTo>
                    <a:pt x="0" y="0"/>
                  </a:moveTo>
                  <a:lnTo>
                    <a:pt x="1381627" y="0"/>
                  </a:lnTo>
                  <a:lnTo>
                    <a:pt x="1381627" y="1727033"/>
                  </a:lnTo>
                  <a:lnTo>
                    <a:pt x="0" y="17270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</p:spPr>
        </p:sp>
      </p:grpSp>
      <p:sp>
        <p:nvSpPr>
          <p:cNvPr id="2" name="Скругленный прямоугольник 1"/>
          <p:cNvSpPr/>
          <p:nvPr/>
        </p:nvSpPr>
        <p:spPr>
          <a:xfrm>
            <a:off x="1692067" y="2777084"/>
            <a:ext cx="8169780" cy="127318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07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2571</TotalTime>
  <Words>689</Words>
  <Application>Microsoft Office PowerPoint</Application>
  <PresentationFormat>Широкоэкранный</PresentationFormat>
  <Paragraphs>85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97</cp:revision>
  <dcterms:created xsi:type="dcterms:W3CDTF">2024-07-30T11:38:44Z</dcterms:created>
  <dcterms:modified xsi:type="dcterms:W3CDTF">2024-08-16T03:29:29Z</dcterms:modified>
</cp:coreProperties>
</file>