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6" r:id="rId2"/>
    <p:sldId id="257" r:id="rId3"/>
    <p:sldId id="273" r:id="rId4"/>
    <p:sldId id="258" r:id="rId5"/>
    <p:sldId id="274" r:id="rId6"/>
    <p:sldId id="275" r:id="rId7"/>
    <p:sldId id="276" r:id="rId8"/>
    <p:sldId id="277" r:id="rId9"/>
    <p:sldId id="278" r:id="rId10"/>
    <p:sldId id="280" r:id="rId11"/>
    <p:sldId id="279" r:id="rId12"/>
    <p:sldId id="281" r:id="rId13"/>
    <p:sldId id="282"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13901D72-F77F-41A9-80D2-FF101CF2BFC7}">
          <p14:sldIdLst>
            <p14:sldId id="256"/>
            <p14:sldId id="257"/>
            <p14:sldId id="273"/>
            <p14:sldId id="258"/>
            <p14:sldId id="274"/>
            <p14:sldId id="275"/>
            <p14:sldId id="276"/>
            <p14:sldId id="277"/>
            <p14:sldId id="278"/>
            <p14:sldId id="280"/>
            <p14:sldId id="279"/>
            <p14:sldId id="281"/>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77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F5D3DD-F89F-4442-9186-39E4CFC7FCFE}"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ru-RU"/>
        </a:p>
      </dgm:t>
    </dgm:pt>
    <dgm:pt modelId="{B52A041D-0072-437F-BB24-4B12B877FD7E}">
      <dgm:prSet phldrT="[Текст]" custT="1"/>
      <dgm:spPr/>
      <dgm:t>
        <a:bodyPr/>
        <a:lstStyle/>
        <a:p>
          <a:r>
            <a:rPr lang="kk-KZ" sz="1400" dirty="0" smtClean="0">
              <a:latin typeface="Times New Roman" panose="02020603050405020304" pitchFamily="18" charset="0"/>
              <a:cs typeface="Times New Roman" panose="02020603050405020304" pitchFamily="18" charset="0"/>
            </a:rPr>
            <a:t>Ерекше білім беру қажеттіліктерін анықтау және бағалау мақсатында туғаннан бастап 18 жасқа дейінгі балаларды психологиялық-медициналық-педагогикалық тексеру.</a:t>
          </a:r>
          <a:endParaRPr lang="ru-RU" sz="1400" dirty="0">
            <a:latin typeface="Times New Roman" panose="02020603050405020304" pitchFamily="18" charset="0"/>
            <a:cs typeface="Times New Roman" panose="02020603050405020304" pitchFamily="18" charset="0"/>
          </a:endParaRPr>
        </a:p>
      </dgm:t>
    </dgm:pt>
    <dgm:pt modelId="{1B53DB02-814F-4D9C-B263-D8F2604AEE99}" type="parTrans" cxnId="{5EA230CD-5100-4797-BA55-577A3597F19F}">
      <dgm:prSet/>
      <dgm:spPr/>
      <dgm:t>
        <a:bodyPr/>
        <a:lstStyle/>
        <a:p>
          <a:endParaRPr lang="ru-RU"/>
        </a:p>
      </dgm:t>
    </dgm:pt>
    <dgm:pt modelId="{A74C6FC1-AB8A-48FB-8853-34A6A6577451}" type="sibTrans" cxnId="{5EA230CD-5100-4797-BA55-577A3597F19F}">
      <dgm:prSet/>
      <dgm:spPr/>
      <dgm:t>
        <a:bodyPr/>
        <a:lstStyle/>
        <a:p>
          <a:endParaRPr lang="ru-RU"/>
        </a:p>
      </dgm:t>
    </dgm:pt>
    <dgm:pt modelId="{AE716368-2298-4942-AA65-FFF3B2021582}">
      <dgm:prSet phldrT="[Текст]" custT="1"/>
      <dgm:spPr/>
      <dgm:t>
        <a:bodyPr/>
        <a:lstStyle/>
        <a:p>
          <a:r>
            <a:rPr lang="kk-KZ" sz="1400" dirty="0" smtClean="0">
              <a:latin typeface="Times New Roman" panose="02020603050405020304" pitchFamily="18" charset="0"/>
              <a:cs typeface="Times New Roman" panose="02020603050405020304" pitchFamily="18" charset="0"/>
            </a:rPr>
            <a:t>Балалардың ерекше білім беру қажеттіліктерін анықтау, жалпы білім беру мен арнайы білім беру ұйымдарында оларды қанағаттандыру жөнінде ұсынымдар беру.</a:t>
          </a:r>
          <a:endParaRPr lang="ru-RU" sz="1400" dirty="0">
            <a:latin typeface="Times New Roman" panose="02020603050405020304" pitchFamily="18" charset="0"/>
            <a:cs typeface="Times New Roman" panose="02020603050405020304" pitchFamily="18" charset="0"/>
          </a:endParaRPr>
        </a:p>
      </dgm:t>
    </dgm:pt>
    <dgm:pt modelId="{B6B00754-2420-4890-82AB-BE3037C6FC82}" type="parTrans" cxnId="{3058A2DF-C30C-486C-881D-05414D18DB59}">
      <dgm:prSet/>
      <dgm:spPr/>
      <dgm:t>
        <a:bodyPr/>
        <a:lstStyle/>
        <a:p>
          <a:endParaRPr lang="ru-RU"/>
        </a:p>
      </dgm:t>
    </dgm:pt>
    <dgm:pt modelId="{9E803692-8451-4568-9A65-60B4534A70BD}" type="sibTrans" cxnId="{3058A2DF-C30C-486C-881D-05414D18DB59}">
      <dgm:prSet/>
      <dgm:spPr/>
      <dgm:t>
        <a:bodyPr/>
        <a:lstStyle/>
        <a:p>
          <a:endParaRPr lang="ru-RU"/>
        </a:p>
      </dgm:t>
    </dgm:pt>
    <dgm:pt modelId="{5D344CE0-2754-4D1C-8D89-35EB475BC298}">
      <dgm:prSet phldrT="[Текст]" custT="1"/>
      <dgm:spPr/>
      <dgm:t>
        <a:bodyPr/>
        <a:lstStyle/>
        <a:p>
          <a:r>
            <a:rPr lang="kk-KZ" sz="1400" dirty="0" smtClean="0">
              <a:latin typeface="Times New Roman" panose="02020603050405020304" pitchFamily="18" charset="0"/>
              <a:cs typeface="Times New Roman" panose="02020603050405020304" pitchFamily="18" charset="0"/>
            </a:rPr>
            <a:t>Білім беру, медициналық, әлеуметтік қызметтері туралы ақпарат ұсыну мақсатында білім беру, әлеуметтік қорғау, денсаулық сақтау органдарымен, </a:t>
          </a:r>
          <a:r>
            <a:rPr lang="kk-KZ" sz="1600" dirty="0" smtClean="0">
              <a:latin typeface="Times New Roman" panose="02020603050405020304" pitchFamily="18" charset="0"/>
              <a:cs typeface="Times New Roman" panose="02020603050405020304" pitchFamily="18" charset="0"/>
            </a:rPr>
            <a:t>қоғамдық</a:t>
          </a:r>
          <a:r>
            <a:rPr lang="kk-KZ" sz="1400" dirty="0" smtClean="0">
              <a:latin typeface="Times New Roman" panose="02020603050405020304" pitchFamily="18" charset="0"/>
              <a:cs typeface="Times New Roman" panose="02020603050405020304" pitchFamily="18" charset="0"/>
            </a:rPr>
            <a:t> ұйымдармен ерекше білім беруді қажет ететін балаларды уақытылы анықтау бойынша бірлескен жұмыс.</a:t>
          </a:r>
          <a:endParaRPr lang="ru-RU" sz="1400" dirty="0">
            <a:latin typeface="Times New Roman" panose="02020603050405020304" pitchFamily="18" charset="0"/>
            <a:cs typeface="Times New Roman" panose="02020603050405020304" pitchFamily="18" charset="0"/>
          </a:endParaRPr>
        </a:p>
      </dgm:t>
    </dgm:pt>
    <dgm:pt modelId="{7AA6E797-D9F4-4EDF-8572-1B54A1AB45B2}" type="parTrans" cxnId="{A2DFE0D6-78C7-4AFE-A6B8-D2874EE58313}">
      <dgm:prSet/>
      <dgm:spPr/>
      <dgm:t>
        <a:bodyPr/>
        <a:lstStyle/>
        <a:p>
          <a:endParaRPr lang="ru-RU"/>
        </a:p>
      </dgm:t>
    </dgm:pt>
    <dgm:pt modelId="{A5F5A0E5-56AE-4003-A583-5FFB33DF4268}" type="sibTrans" cxnId="{A2DFE0D6-78C7-4AFE-A6B8-D2874EE58313}">
      <dgm:prSet/>
      <dgm:spPr/>
      <dgm:t>
        <a:bodyPr/>
        <a:lstStyle/>
        <a:p>
          <a:endParaRPr lang="ru-RU"/>
        </a:p>
      </dgm:t>
    </dgm:pt>
    <dgm:pt modelId="{20C8A4B9-7C42-43AF-8B64-8C54440BF0B1}">
      <dgm:prSet phldrT="[Текст]" custT="1"/>
      <dgm:spPr/>
      <dgm:t>
        <a:bodyPr/>
        <a:lstStyle/>
        <a:p>
          <a:r>
            <a:rPr lang="kk-KZ" sz="1600" dirty="0" smtClean="0">
              <a:latin typeface="Times New Roman" panose="02020603050405020304" pitchFamily="18" charset="0"/>
              <a:cs typeface="Times New Roman" panose="02020603050405020304" pitchFamily="18" charset="0"/>
            </a:rPr>
            <a:t> Ерекше білім беруді қажет ететін бала үшін білім беру бағдарламасының түрін белгілеу.</a:t>
          </a:r>
          <a:endParaRPr lang="ru-RU" sz="1600" dirty="0">
            <a:latin typeface="Times New Roman" panose="02020603050405020304" pitchFamily="18" charset="0"/>
            <a:cs typeface="Times New Roman" panose="02020603050405020304" pitchFamily="18" charset="0"/>
          </a:endParaRPr>
        </a:p>
      </dgm:t>
    </dgm:pt>
    <dgm:pt modelId="{AB3BBF0D-655E-47C6-AE18-AA5335134EA9}" type="parTrans" cxnId="{F60AFF08-8921-4396-B32F-E9AB6ABF293B}">
      <dgm:prSet/>
      <dgm:spPr/>
      <dgm:t>
        <a:bodyPr/>
        <a:lstStyle/>
        <a:p>
          <a:endParaRPr lang="ru-RU"/>
        </a:p>
      </dgm:t>
    </dgm:pt>
    <dgm:pt modelId="{2F15E402-E8CA-4C32-9C88-804B4ACA3624}" type="sibTrans" cxnId="{F60AFF08-8921-4396-B32F-E9AB6ABF293B}">
      <dgm:prSet/>
      <dgm:spPr/>
      <dgm:t>
        <a:bodyPr/>
        <a:lstStyle/>
        <a:p>
          <a:endParaRPr lang="ru-RU"/>
        </a:p>
      </dgm:t>
    </dgm:pt>
    <dgm:pt modelId="{C9E5204C-8999-4F7B-8967-9281CE8CBBD6}">
      <dgm:prSet phldrT="[Текст]" custT="1"/>
      <dgm:spPr/>
      <dgm:t>
        <a:bodyPr/>
        <a:lstStyle/>
        <a:p>
          <a:r>
            <a:rPr lang="kk-KZ" sz="1600" dirty="0" smtClean="0">
              <a:latin typeface="Times New Roman" panose="02020603050405020304" pitchFamily="18" charset="0"/>
              <a:cs typeface="Times New Roman" panose="02020603050405020304" pitchFamily="18" charset="0"/>
            </a:rPr>
            <a:t>Ерекше білім беруді қажет ететін балаларды оқыту және тәрбиелеу мәселелері бойынша мұғалімдерге, тәрбиешілерге, мектепке дейінгі және мектеп ұйымдарының мамандарына консультациялық-әдістемелік көмек көрсету.</a:t>
          </a:r>
          <a:endParaRPr lang="ru-RU" sz="1600" dirty="0">
            <a:latin typeface="Times New Roman" panose="02020603050405020304" pitchFamily="18" charset="0"/>
            <a:cs typeface="Times New Roman" panose="02020603050405020304" pitchFamily="18" charset="0"/>
          </a:endParaRPr>
        </a:p>
      </dgm:t>
    </dgm:pt>
    <dgm:pt modelId="{E4A34841-6799-4096-8921-F5C52F685FC8}" type="parTrans" cxnId="{83BD4AB0-DE70-415D-87C6-1AE6BB7BBD08}">
      <dgm:prSet/>
      <dgm:spPr/>
      <dgm:t>
        <a:bodyPr/>
        <a:lstStyle/>
        <a:p>
          <a:endParaRPr lang="ru-RU"/>
        </a:p>
      </dgm:t>
    </dgm:pt>
    <dgm:pt modelId="{AFC99F25-5123-43E1-975B-61DFF58C6AC5}" type="sibTrans" cxnId="{83BD4AB0-DE70-415D-87C6-1AE6BB7BBD08}">
      <dgm:prSet/>
      <dgm:spPr/>
      <dgm:t>
        <a:bodyPr/>
        <a:lstStyle/>
        <a:p>
          <a:endParaRPr lang="ru-RU"/>
        </a:p>
      </dgm:t>
    </dgm:pt>
    <dgm:pt modelId="{86C5B6EF-F3DA-4749-8983-20B73B6F5C83}">
      <dgm:prSet phldrT="[Текст]"/>
      <dgm:spPr/>
      <dgm:t>
        <a:bodyPr/>
        <a:lstStyle/>
        <a:p>
          <a:r>
            <a:rPr lang="kk-KZ" dirty="0" smtClean="0">
              <a:latin typeface="Times New Roman" panose="02020603050405020304" pitchFamily="18" charset="0"/>
              <a:cs typeface="Times New Roman" panose="02020603050405020304" pitchFamily="18" charset="0"/>
            </a:rPr>
            <a:t>Ерекше білім беруді қажет ететін балалар дамуының ауытқуларын болдырмау және жеңу, оларды оқыту және тәрбиелеу мәселелері бойынша отбасына кеңес беру.</a:t>
          </a:r>
          <a:endParaRPr lang="ru-RU" dirty="0">
            <a:latin typeface="Times New Roman" panose="02020603050405020304" pitchFamily="18" charset="0"/>
            <a:cs typeface="Times New Roman" panose="02020603050405020304" pitchFamily="18" charset="0"/>
          </a:endParaRPr>
        </a:p>
      </dgm:t>
    </dgm:pt>
    <dgm:pt modelId="{7E8EC3AF-B4B7-4F0F-AF2A-B9CCA6E4E6D1}" type="parTrans" cxnId="{009C1929-5BF2-4090-A453-37A63D78EC9B}">
      <dgm:prSet/>
      <dgm:spPr/>
      <dgm:t>
        <a:bodyPr/>
        <a:lstStyle/>
        <a:p>
          <a:endParaRPr lang="ru-RU"/>
        </a:p>
      </dgm:t>
    </dgm:pt>
    <dgm:pt modelId="{4F173B45-50EC-49F5-ABA8-118D18EA8CF4}" type="sibTrans" cxnId="{009C1929-5BF2-4090-A453-37A63D78EC9B}">
      <dgm:prSet/>
      <dgm:spPr/>
      <dgm:t>
        <a:bodyPr/>
        <a:lstStyle/>
        <a:p>
          <a:endParaRPr lang="ru-RU"/>
        </a:p>
      </dgm:t>
    </dgm:pt>
    <dgm:pt modelId="{27DA456E-2EA0-45AE-B81D-18F254ACB852}">
      <dgm:prSet phldrT="[Текст]" custT="1"/>
      <dgm:spPr/>
      <dgm:t>
        <a:bodyPr/>
        <a:lstStyle/>
        <a:p>
          <a:r>
            <a:rPr lang="kk-KZ" sz="1600" dirty="0" smtClean="0">
              <a:latin typeface="Times New Roman" panose="02020603050405020304" pitchFamily="18" charset="0"/>
              <a:cs typeface="Times New Roman" panose="02020603050405020304" pitchFamily="18" charset="0"/>
            </a:rPr>
            <a:t>Ерекше білім беруді қажет ететін балалардың есебін жүргізу және жиынтық есептілікті қалыптастыру</a:t>
          </a:r>
          <a:r>
            <a:rPr lang="kk-KZ" sz="1300" dirty="0" smtClean="0"/>
            <a:t>. </a:t>
          </a:r>
          <a:endParaRPr lang="ru-RU" sz="1300" dirty="0"/>
        </a:p>
      </dgm:t>
    </dgm:pt>
    <dgm:pt modelId="{BB93DD28-1508-4029-A143-176E17F09FFB}" type="parTrans" cxnId="{BE5ADD9B-C015-4B4C-90CA-DE2AEEFE945A}">
      <dgm:prSet/>
      <dgm:spPr/>
      <dgm:t>
        <a:bodyPr/>
        <a:lstStyle/>
        <a:p>
          <a:endParaRPr lang="ru-RU"/>
        </a:p>
      </dgm:t>
    </dgm:pt>
    <dgm:pt modelId="{793C469E-379C-4CDE-8188-76D30EE7698F}" type="sibTrans" cxnId="{BE5ADD9B-C015-4B4C-90CA-DE2AEEFE945A}">
      <dgm:prSet/>
      <dgm:spPr/>
      <dgm:t>
        <a:bodyPr/>
        <a:lstStyle/>
        <a:p>
          <a:endParaRPr lang="ru-RU"/>
        </a:p>
      </dgm:t>
    </dgm:pt>
    <dgm:pt modelId="{AEC639DC-0FEE-427E-B40A-77777581EFD7}" type="pres">
      <dgm:prSet presAssocID="{29F5D3DD-F89F-4442-9186-39E4CFC7FCFE}" presName="Name0" presStyleCnt="0">
        <dgm:presLayoutVars>
          <dgm:dir/>
          <dgm:resizeHandles/>
        </dgm:presLayoutVars>
      </dgm:prSet>
      <dgm:spPr/>
      <dgm:t>
        <a:bodyPr/>
        <a:lstStyle/>
        <a:p>
          <a:endParaRPr lang="ru-RU"/>
        </a:p>
      </dgm:t>
    </dgm:pt>
    <dgm:pt modelId="{C1C70E43-F3C0-47EF-B1C0-E351E2BBD7F1}" type="pres">
      <dgm:prSet presAssocID="{B52A041D-0072-437F-BB24-4B12B877FD7E}" presName="compNode" presStyleCnt="0"/>
      <dgm:spPr/>
    </dgm:pt>
    <dgm:pt modelId="{C530D05F-19A6-4712-B8D8-6FC7ED9FFD75}" type="pres">
      <dgm:prSet presAssocID="{B52A041D-0072-437F-BB24-4B12B877FD7E}" presName="dummyConnPt" presStyleCnt="0"/>
      <dgm:spPr/>
    </dgm:pt>
    <dgm:pt modelId="{FBFA3BDE-C0CE-4241-BC89-BF58EC7F7A53}" type="pres">
      <dgm:prSet presAssocID="{B52A041D-0072-437F-BB24-4B12B877FD7E}" presName="node" presStyleLbl="node1" presStyleIdx="0" presStyleCnt="7" custScaleY="104571">
        <dgm:presLayoutVars>
          <dgm:bulletEnabled val="1"/>
        </dgm:presLayoutVars>
      </dgm:prSet>
      <dgm:spPr/>
      <dgm:t>
        <a:bodyPr/>
        <a:lstStyle/>
        <a:p>
          <a:endParaRPr lang="ru-RU"/>
        </a:p>
      </dgm:t>
    </dgm:pt>
    <dgm:pt modelId="{67235FF4-4C18-4F68-AE27-1659ED6E2C34}" type="pres">
      <dgm:prSet presAssocID="{A74C6FC1-AB8A-48FB-8853-34A6A6577451}" presName="sibTrans" presStyleLbl="bgSibTrans2D1" presStyleIdx="0" presStyleCnt="6"/>
      <dgm:spPr/>
      <dgm:t>
        <a:bodyPr/>
        <a:lstStyle/>
        <a:p>
          <a:endParaRPr lang="ru-RU"/>
        </a:p>
      </dgm:t>
    </dgm:pt>
    <dgm:pt modelId="{0715D3DE-2C9B-4B07-9A75-9B6BF362984A}" type="pres">
      <dgm:prSet presAssocID="{AE716368-2298-4942-AA65-FFF3B2021582}" presName="compNode" presStyleCnt="0"/>
      <dgm:spPr/>
    </dgm:pt>
    <dgm:pt modelId="{B2BB4884-955F-44BA-B78D-7A29FE24AE02}" type="pres">
      <dgm:prSet presAssocID="{AE716368-2298-4942-AA65-FFF3B2021582}" presName="dummyConnPt" presStyleCnt="0"/>
      <dgm:spPr/>
    </dgm:pt>
    <dgm:pt modelId="{F2D7319A-89D8-4459-866B-1B90CCFAB28F}" type="pres">
      <dgm:prSet presAssocID="{AE716368-2298-4942-AA65-FFF3B2021582}" presName="node" presStyleLbl="node1" presStyleIdx="1" presStyleCnt="7" custLinFactNeighborY="733">
        <dgm:presLayoutVars>
          <dgm:bulletEnabled val="1"/>
        </dgm:presLayoutVars>
      </dgm:prSet>
      <dgm:spPr/>
      <dgm:t>
        <a:bodyPr/>
        <a:lstStyle/>
        <a:p>
          <a:endParaRPr lang="ru-RU"/>
        </a:p>
      </dgm:t>
    </dgm:pt>
    <dgm:pt modelId="{6D1F5D2E-AD87-4BE9-9E01-504DF14B29CF}" type="pres">
      <dgm:prSet presAssocID="{9E803692-8451-4568-9A65-60B4534A70BD}" presName="sibTrans" presStyleLbl="bgSibTrans2D1" presStyleIdx="1" presStyleCnt="6"/>
      <dgm:spPr/>
      <dgm:t>
        <a:bodyPr/>
        <a:lstStyle/>
        <a:p>
          <a:endParaRPr lang="ru-RU"/>
        </a:p>
      </dgm:t>
    </dgm:pt>
    <dgm:pt modelId="{E6624549-D50F-44EB-9498-525CA753A446}" type="pres">
      <dgm:prSet presAssocID="{5D344CE0-2754-4D1C-8D89-35EB475BC298}" presName="compNode" presStyleCnt="0"/>
      <dgm:spPr/>
    </dgm:pt>
    <dgm:pt modelId="{E353457B-87AD-422C-B5CB-E8458A393315}" type="pres">
      <dgm:prSet presAssocID="{5D344CE0-2754-4D1C-8D89-35EB475BC298}" presName="dummyConnPt" presStyleCnt="0"/>
      <dgm:spPr/>
    </dgm:pt>
    <dgm:pt modelId="{4905D0E4-6960-44EB-A050-99ACC5E8AF04}" type="pres">
      <dgm:prSet presAssocID="{5D344CE0-2754-4D1C-8D89-35EB475BC298}" presName="node" presStyleLbl="node1" presStyleIdx="2" presStyleCnt="7" custScaleX="122535" custScaleY="118124">
        <dgm:presLayoutVars>
          <dgm:bulletEnabled val="1"/>
        </dgm:presLayoutVars>
      </dgm:prSet>
      <dgm:spPr/>
      <dgm:t>
        <a:bodyPr/>
        <a:lstStyle/>
        <a:p>
          <a:endParaRPr lang="ru-RU"/>
        </a:p>
      </dgm:t>
    </dgm:pt>
    <dgm:pt modelId="{0A3C1C1A-03EB-408A-A869-9CAA07ABBA2D}" type="pres">
      <dgm:prSet presAssocID="{A5F5A0E5-56AE-4003-A583-5FFB33DF4268}" presName="sibTrans" presStyleLbl="bgSibTrans2D1" presStyleIdx="2" presStyleCnt="6"/>
      <dgm:spPr/>
      <dgm:t>
        <a:bodyPr/>
        <a:lstStyle/>
        <a:p>
          <a:endParaRPr lang="ru-RU"/>
        </a:p>
      </dgm:t>
    </dgm:pt>
    <dgm:pt modelId="{4062FA84-2E30-4D08-B4DC-63FD1CCA6068}" type="pres">
      <dgm:prSet presAssocID="{20C8A4B9-7C42-43AF-8B64-8C54440BF0B1}" presName="compNode" presStyleCnt="0"/>
      <dgm:spPr/>
    </dgm:pt>
    <dgm:pt modelId="{F0BBBA0D-4088-46D3-9A76-E70C40AEA58E}" type="pres">
      <dgm:prSet presAssocID="{20C8A4B9-7C42-43AF-8B64-8C54440BF0B1}" presName="dummyConnPt" presStyleCnt="0"/>
      <dgm:spPr/>
    </dgm:pt>
    <dgm:pt modelId="{70F856C5-8EB6-4A90-9D3B-7278BB87CDC8}" type="pres">
      <dgm:prSet presAssocID="{20C8A4B9-7C42-43AF-8B64-8C54440BF0B1}" presName="node" presStyleLbl="node1" presStyleIdx="3" presStyleCnt="7" custScaleX="124553" custScaleY="102555">
        <dgm:presLayoutVars>
          <dgm:bulletEnabled val="1"/>
        </dgm:presLayoutVars>
      </dgm:prSet>
      <dgm:spPr/>
      <dgm:t>
        <a:bodyPr/>
        <a:lstStyle/>
        <a:p>
          <a:endParaRPr lang="ru-RU"/>
        </a:p>
      </dgm:t>
    </dgm:pt>
    <dgm:pt modelId="{B7B3CAF6-0F40-442B-997B-BF55CF1BDB7F}" type="pres">
      <dgm:prSet presAssocID="{2F15E402-E8CA-4C32-9C88-804B4ACA3624}" presName="sibTrans" presStyleLbl="bgSibTrans2D1" presStyleIdx="3" presStyleCnt="6"/>
      <dgm:spPr/>
      <dgm:t>
        <a:bodyPr/>
        <a:lstStyle/>
        <a:p>
          <a:endParaRPr lang="ru-RU"/>
        </a:p>
      </dgm:t>
    </dgm:pt>
    <dgm:pt modelId="{39D24706-482F-4140-B33D-190638C1EEB3}" type="pres">
      <dgm:prSet presAssocID="{C9E5204C-8999-4F7B-8967-9281CE8CBBD6}" presName="compNode" presStyleCnt="0"/>
      <dgm:spPr/>
    </dgm:pt>
    <dgm:pt modelId="{6EC0D57B-94E3-4A47-8C65-1603C880C179}" type="pres">
      <dgm:prSet presAssocID="{C9E5204C-8999-4F7B-8967-9281CE8CBBD6}" presName="dummyConnPt" presStyleCnt="0"/>
      <dgm:spPr/>
    </dgm:pt>
    <dgm:pt modelId="{7C2B4F5C-7BC0-47AE-BD8D-3190BA0DDD0F}" type="pres">
      <dgm:prSet presAssocID="{C9E5204C-8999-4F7B-8967-9281CE8CBBD6}" presName="node" presStyleLbl="node1" presStyleIdx="4" presStyleCnt="7" custScaleX="123259" custScaleY="120903">
        <dgm:presLayoutVars>
          <dgm:bulletEnabled val="1"/>
        </dgm:presLayoutVars>
      </dgm:prSet>
      <dgm:spPr/>
      <dgm:t>
        <a:bodyPr/>
        <a:lstStyle/>
        <a:p>
          <a:endParaRPr lang="ru-RU"/>
        </a:p>
      </dgm:t>
    </dgm:pt>
    <dgm:pt modelId="{4BF3267C-5A02-40AB-81C8-F0FAADC12938}" type="pres">
      <dgm:prSet presAssocID="{AFC99F25-5123-43E1-975B-61DFF58C6AC5}" presName="sibTrans" presStyleLbl="bgSibTrans2D1" presStyleIdx="4" presStyleCnt="6"/>
      <dgm:spPr/>
      <dgm:t>
        <a:bodyPr/>
        <a:lstStyle/>
        <a:p>
          <a:endParaRPr lang="ru-RU"/>
        </a:p>
      </dgm:t>
    </dgm:pt>
    <dgm:pt modelId="{8AFA3FC5-C0EC-4016-9443-59BAFEADD825}" type="pres">
      <dgm:prSet presAssocID="{86C5B6EF-F3DA-4749-8983-20B73B6F5C83}" presName="compNode" presStyleCnt="0"/>
      <dgm:spPr/>
    </dgm:pt>
    <dgm:pt modelId="{0C81E323-5560-44AC-9EED-901D1C6BCF4E}" type="pres">
      <dgm:prSet presAssocID="{86C5B6EF-F3DA-4749-8983-20B73B6F5C83}" presName="dummyConnPt" presStyleCnt="0"/>
      <dgm:spPr/>
    </dgm:pt>
    <dgm:pt modelId="{7E0BDDB6-8AF4-48CD-ADE9-D0721C8174A5}" type="pres">
      <dgm:prSet presAssocID="{86C5B6EF-F3DA-4749-8983-20B73B6F5C83}" presName="node" presStyleLbl="node1" presStyleIdx="5" presStyleCnt="7" custScaleX="121392">
        <dgm:presLayoutVars>
          <dgm:bulletEnabled val="1"/>
        </dgm:presLayoutVars>
      </dgm:prSet>
      <dgm:spPr/>
      <dgm:t>
        <a:bodyPr/>
        <a:lstStyle/>
        <a:p>
          <a:endParaRPr lang="ru-RU"/>
        </a:p>
      </dgm:t>
    </dgm:pt>
    <dgm:pt modelId="{B8B845E5-464A-45E4-9012-47A8493FA995}" type="pres">
      <dgm:prSet presAssocID="{4F173B45-50EC-49F5-ABA8-118D18EA8CF4}" presName="sibTrans" presStyleLbl="bgSibTrans2D1" presStyleIdx="5" presStyleCnt="6"/>
      <dgm:spPr/>
      <dgm:t>
        <a:bodyPr/>
        <a:lstStyle/>
        <a:p>
          <a:endParaRPr lang="ru-RU"/>
        </a:p>
      </dgm:t>
    </dgm:pt>
    <dgm:pt modelId="{5E1572CF-EF2E-4335-B296-1D5E58ED28FC}" type="pres">
      <dgm:prSet presAssocID="{27DA456E-2EA0-45AE-B81D-18F254ACB852}" presName="compNode" presStyleCnt="0"/>
      <dgm:spPr/>
    </dgm:pt>
    <dgm:pt modelId="{B59C9ADA-5772-4F83-A590-D0E643A0CA59}" type="pres">
      <dgm:prSet presAssocID="{27DA456E-2EA0-45AE-B81D-18F254ACB852}" presName="dummyConnPt" presStyleCnt="0"/>
      <dgm:spPr/>
    </dgm:pt>
    <dgm:pt modelId="{ACAC270E-727C-43A1-8399-7D6BC2CC13DC}" type="pres">
      <dgm:prSet presAssocID="{27DA456E-2EA0-45AE-B81D-18F254ACB852}" presName="node" presStyleLbl="node1" presStyleIdx="6" presStyleCnt="7" custScaleX="112201">
        <dgm:presLayoutVars>
          <dgm:bulletEnabled val="1"/>
        </dgm:presLayoutVars>
      </dgm:prSet>
      <dgm:spPr/>
      <dgm:t>
        <a:bodyPr/>
        <a:lstStyle/>
        <a:p>
          <a:endParaRPr lang="ru-RU"/>
        </a:p>
      </dgm:t>
    </dgm:pt>
  </dgm:ptLst>
  <dgm:cxnLst>
    <dgm:cxn modelId="{68E7BC20-90BE-4D73-9018-D6F1422C5DBE}" type="presOf" srcId="{5D344CE0-2754-4D1C-8D89-35EB475BC298}" destId="{4905D0E4-6960-44EB-A050-99ACC5E8AF04}" srcOrd="0" destOrd="0" presId="urn:microsoft.com/office/officeart/2005/8/layout/bProcess4"/>
    <dgm:cxn modelId="{BE5ADD9B-C015-4B4C-90CA-DE2AEEFE945A}" srcId="{29F5D3DD-F89F-4442-9186-39E4CFC7FCFE}" destId="{27DA456E-2EA0-45AE-B81D-18F254ACB852}" srcOrd="6" destOrd="0" parTransId="{BB93DD28-1508-4029-A143-176E17F09FFB}" sibTransId="{793C469E-379C-4CDE-8188-76D30EE7698F}"/>
    <dgm:cxn modelId="{D954C23C-CB6D-43F3-9476-5A4024594695}" type="presOf" srcId="{AFC99F25-5123-43E1-975B-61DFF58C6AC5}" destId="{4BF3267C-5A02-40AB-81C8-F0FAADC12938}" srcOrd="0" destOrd="0" presId="urn:microsoft.com/office/officeart/2005/8/layout/bProcess4"/>
    <dgm:cxn modelId="{7E6750F5-18B5-402D-8EE7-B21DD823A1B6}" type="presOf" srcId="{AE716368-2298-4942-AA65-FFF3B2021582}" destId="{F2D7319A-89D8-4459-866B-1B90CCFAB28F}" srcOrd="0" destOrd="0" presId="urn:microsoft.com/office/officeart/2005/8/layout/bProcess4"/>
    <dgm:cxn modelId="{3058A2DF-C30C-486C-881D-05414D18DB59}" srcId="{29F5D3DD-F89F-4442-9186-39E4CFC7FCFE}" destId="{AE716368-2298-4942-AA65-FFF3B2021582}" srcOrd="1" destOrd="0" parTransId="{B6B00754-2420-4890-82AB-BE3037C6FC82}" sibTransId="{9E803692-8451-4568-9A65-60B4534A70BD}"/>
    <dgm:cxn modelId="{385D445F-CCFD-4D29-A142-6C154CD3ED8C}" type="presOf" srcId="{20C8A4B9-7C42-43AF-8B64-8C54440BF0B1}" destId="{70F856C5-8EB6-4A90-9D3B-7278BB87CDC8}" srcOrd="0" destOrd="0" presId="urn:microsoft.com/office/officeart/2005/8/layout/bProcess4"/>
    <dgm:cxn modelId="{790D0EA6-69C7-45CD-A1A0-E10B4DAF5C17}" type="presOf" srcId="{C9E5204C-8999-4F7B-8967-9281CE8CBBD6}" destId="{7C2B4F5C-7BC0-47AE-BD8D-3190BA0DDD0F}" srcOrd="0" destOrd="0" presId="urn:microsoft.com/office/officeart/2005/8/layout/bProcess4"/>
    <dgm:cxn modelId="{7983517F-44F8-4151-8651-6031EAAB54E7}" type="presOf" srcId="{86C5B6EF-F3DA-4749-8983-20B73B6F5C83}" destId="{7E0BDDB6-8AF4-48CD-ADE9-D0721C8174A5}" srcOrd="0" destOrd="0" presId="urn:microsoft.com/office/officeart/2005/8/layout/bProcess4"/>
    <dgm:cxn modelId="{5205ADEB-E2F5-44E2-84CB-94A81C93EA98}" type="presOf" srcId="{9E803692-8451-4568-9A65-60B4534A70BD}" destId="{6D1F5D2E-AD87-4BE9-9E01-504DF14B29CF}" srcOrd="0" destOrd="0" presId="urn:microsoft.com/office/officeart/2005/8/layout/bProcess4"/>
    <dgm:cxn modelId="{5F717169-7CF6-427F-B226-C634A4CC04D6}" type="presOf" srcId="{27DA456E-2EA0-45AE-B81D-18F254ACB852}" destId="{ACAC270E-727C-43A1-8399-7D6BC2CC13DC}" srcOrd="0" destOrd="0" presId="urn:microsoft.com/office/officeart/2005/8/layout/bProcess4"/>
    <dgm:cxn modelId="{83BD4AB0-DE70-415D-87C6-1AE6BB7BBD08}" srcId="{29F5D3DD-F89F-4442-9186-39E4CFC7FCFE}" destId="{C9E5204C-8999-4F7B-8967-9281CE8CBBD6}" srcOrd="4" destOrd="0" parTransId="{E4A34841-6799-4096-8921-F5C52F685FC8}" sibTransId="{AFC99F25-5123-43E1-975B-61DFF58C6AC5}"/>
    <dgm:cxn modelId="{009C1929-5BF2-4090-A453-37A63D78EC9B}" srcId="{29F5D3DD-F89F-4442-9186-39E4CFC7FCFE}" destId="{86C5B6EF-F3DA-4749-8983-20B73B6F5C83}" srcOrd="5" destOrd="0" parTransId="{7E8EC3AF-B4B7-4F0F-AF2A-B9CCA6E4E6D1}" sibTransId="{4F173B45-50EC-49F5-ABA8-118D18EA8CF4}"/>
    <dgm:cxn modelId="{F12B281C-A69F-4DB0-A6DF-668652ACC02C}" type="presOf" srcId="{A5F5A0E5-56AE-4003-A583-5FFB33DF4268}" destId="{0A3C1C1A-03EB-408A-A869-9CAA07ABBA2D}" srcOrd="0" destOrd="0" presId="urn:microsoft.com/office/officeart/2005/8/layout/bProcess4"/>
    <dgm:cxn modelId="{A2DFE0D6-78C7-4AFE-A6B8-D2874EE58313}" srcId="{29F5D3DD-F89F-4442-9186-39E4CFC7FCFE}" destId="{5D344CE0-2754-4D1C-8D89-35EB475BC298}" srcOrd="2" destOrd="0" parTransId="{7AA6E797-D9F4-4EDF-8572-1B54A1AB45B2}" sibTransId="{A5F5A0E5-56AE-4003-A583-5FFB33DF4268}"/>
    <dgm:cxn modelId="{5EA230CD-5100-4797-BA55-577A3597F19F}" srcId="{29F5D3DD-F89F-4442-9186-39E4CFC7FCFE}" destId="{B52A041D-0072-437F-BB24-4B12B877FD7E}" srcOrd="0" destOrd="0" parTransId="{1B53DB02-814F-4D9C-B263-D8F2604AEE99}" sibTransId="{A74C6FC1-AB8A-48FB-8853-34A6A6577451}"/>
    <dgm:cxn modelId="{F1BF0A2B-9ED9-4A8E-8A20-FBADE2FA987A}" type="presOf" srcId="{4F173B45-50EC-49F5-ABA8-118D18EA8CF4}" destId="{B8B845E5-464A-45E4-9012-47A8493FA995}" srcOrd="0" destOrd="0" presId="urn:microsoft.com/office/officeart/2005/8/layout/bProcess4"/>
    <dgm:cxn modelId="{93518D44-16EC-487A-86E4-5EE4B6B2DC19}" type="presOf" srcId="{A74C6FC1-AB8A-48FB-8853-34A6A6577451}" destId="{67235FF4-4C18-4F68-AE27-1659ED6E2C34}" srcOrd="0" destOrd="0" presId="urn:microsoft.com/office/officeart/2005/8/layout/bProcess4"/>
    <dgm:cxn modelId="{6E1AE1BC-11E7-47D5-ACB8-20B5C926ABDD}" type="presOf" srcId="{29F5D3DD-F89F-4442-9186-39E4CFC7FCFE}" destId="{AEC639DC-0FEE-427E-B40A-77777581EFD7}" srcOrd="0" destOrd="0" presId="urn:microsoft.com/office/officeart/2005/8/layout/bProcess4"/>
    <dgm:cxn modelId="{956A23B1-75F3-43AB-A7EE-98B008F22154}" type="presOf" srcId="{2F15E402-E8CA-4C32-9C88-804B4ACA3624}" destId="{B7B3CAF6-0F40-442B-997B-BF55CF1BDB7F}" srcOrd="0" destOrd="0" presId="urn:microsoft.com/office/officeart/2005/8/layout/bProcess4"/>
    <dgm:cxn modelId="{F60AFF08-8921-4396-B32F-E9AB6ABF293B}" srcId="{29F5D3DD-F89F-4442-9186-39E4CFC7FCFE}" destId="{20C8A4B9-7C42-43AF-8B64-8C54440BF0B1}" srcOrd="3" destOrd="0" parTransId="{AB3BBF0D-655E-47C6-AE18-AA5335134EA9}" sibTransId="{2F15E402-E8CA-4C32-9C88-804B4ACA3624}"/>
    <dgm:cxn modelId="{5A76F7CA-A377-45D9-ACC8-A28C878114D9}" type="presOf" srcId="{B52A041D-0072-437F-BB24-4B12B877FD7E}" destId="{FBFA3BDE-C0CE-4241-BC89-BF58EC7F7A53}" srcOrd="0" destOrd="0" presId="urn:microsoft.com/office/officeart/2005/8/layout/bProcess4"/>
    <dgm:cxn modelId="{24CA19CB-B92C-4FC2-B34C-A906FE71FC3A}" type="presParOf" srcId="{AEC639DC-0FEE-427E-B40A-77777581EFD7}" destId="{C1C70E43-F3C0-47EF-B1C0-E351E2BBD7F1}" srcOrd="0" destOrd="0" presId="urn:microsoft.com/office/officeart/2005/8/layout/bProcess4"/>
    <dgm:cxn modelId="{29520CD0-C72C-4760-ABD3-D0C135A1A7ED}" type="presParOf" srcId="{C1C70E43-F3C0-47EF-B1C0-E351E2BBD7F1}" destId="{C530D05F-19A6-4712-B8D8-6FC7ED9FFD75}" srcOrd="0" destOrd="0" presId="urn:microsoft.com/office/officeart/2005/8/layout/bProcess4"/>
    <dgm:cxn modelId="{84EFD212-ED71-4360-A9F9-5C5994659B51}" type="presParOf" srcId="{C1C70E43-F3C0-47EF-B1C0-E351E2BBD7F1}" destId="{FBFA3BDE-C0CE-4241-BC89-BF58EC7F7A53}" srcOrd="1" destOrd="0" presId="urn:microsoft.com/office/officeart/2005/8/layout/bProcess4"/>
    <dgm:cxn modelId="{83A4EC78-D618-4071-B716-1DE2CC54B554}" type="presParOf" srcId="{AEC639DC-0FEE-427E-B40A-77777581EFD7}" destId="{67235FF4-4C18-4F68-AE27-1659ED6E2C34}" srcOrd="1" destOrd="0" presId="urn:microsoft.com/office/officeart/2005/8/layout/bProcess4"/>
    <dgm:cxn modelId="{24FFF171-1393-4177-8793-208659C3F93A}" type="presParOf" srcId="{AEC639DC-0FEE-427E-B40A-77777581EFD7}" destId="{0715D3DE-2C9B-4B07-9A75-9B6BF362984A}" srcOrd="2" destOrd="0" presId="urn:microsoft.com/office/officeart/2005/8/layout/bProcess4"/>
    <dgm:cxn modelId="{F2D90ABD-D6AA-490E-8D30-AD232A7C93D4}" type="presParOf" srcId="{0715D3DE-2C9B-4B07-9A75-9B6BF362984A}" destId="{B2BB4884-955F-44BA-B78D-7A29FE24AE02}" srcOrd="0" destOrd="0" presId="urn:microsoft.com/office/officeart/2005/8/layout/bProcess4"/>
    <dgm:cxn modelId="{DB0E2506-76ED-4DB3-9EA9-22FB9A5D6D40}" type="presParOf" srcId="{0715D3DE-2C9B-4B07-9A75-9B6BF362984A}" destId="{F2D7319A-89D8-4459-866B-1B90CCFAB28F}" srcOrd="1" destOrd="0" presId="urn:microsoft.com/office/officeart/2005/8/layout/bProcess4"/>
    <dgm:cxn modelId="{2A13733E-8E94-4505-BACB-66E893AB49D0}" type="presParOf" srcId="{AEC639DC-0FEE-427E-B40A-77777581EFD7}" destId="{6D1F5D2E-AD87-4BE9-9E01-504DF14B29CF}" srcOrd="3" destOrd="0" presId="urn:microsoft.com/office/officeart/2005/8/layout/bProcess4"/>
    <dgm:cxn modelId="{A89CF6B2-7099-4B5F-B1D2-DB9834235DE5}" type="presParOf" srcId="{AEC639DC-0FEE-427E-B40A-77777581EFD7}" destId="{E6624549-D50F-44EB-9498-525CA753A446}" srcOrd="4" destOrd="0" presId="urn:microsoft.com/office/officeart/2005/8/layout/bProcess4"/>
    <dgm:cxn modelId="{F056B911-3206-40C7-B5B4-32BB3410C4E4}" type="presParOf" srcId="{E6624549-D50F-44EB-9498-525CA753A446}" destId="{E353457B-87AD-422C-B5CB-E8458A393315}" srcOrd="0" destOrd="0" presId="urn:microsoft.com/office/officeart/2005/8/layout/bProcess4"/>
    <dgm:cxn modelId="{97BA51A1-FD32-4E49-B9F5-525FE445EE1A}" type="presParOf" srcId="{E6624549-D50F-44EB-9498-525CA753A446}" destId="{4905D0E4-6960-44EB-A050-99ACC5E8AF04}" srcOrd="1" destOrd="0" presId="urn:microsoft.com/office/officeart/2005/8/layout/bProcess4"/>
    <dgm:cxn modelId="{FCA7EBC2-3238-4418-BBE2-06823DAD096A}" type="presParOf" srcId="{AEC639DC-0FEE-427E-B40A-77777581EFD7}" destId="{0A3C1C1A-03EB-408A-A869-9CAA07ABBA2D}" srcOrd="5" destOrd="0" presId="urn:microsoft.com/office/officeart/2005/8/layout/bProcess4"/>
    <dgm:cxn modelId="{10F9765E-4711-4189-9326-CBBC0943A496}" type="presParOf" srcId="{AEC639DC-0FEE-427E-B40A-77777581EFD7}" destId="{4062FA84-2E30-4D08-B4DC-63FD1CCA6068}" srcOrd="6" destOrd="0" presId="urn:microsoft.com/office/officeart/2005/8/layout/bProcess4"/>
    <dgm:cxn modelId="{FDF96E0D-ADDF-4B4F-82E4-EAD726BA6A2B}" type="presParOf" srcId="{4062FA84-2E30-4D08-B4DC-63FD1CCA6068}" destId="{F0BBBA0D-4088-46D3-9A76-E70C40AEA58E}" srcOrd="0" destOrd="0" presId="urn:microsoft.com/office/officeart/2005/8/layout/bProcess4"/>
    <dgm:cxn modelId="{C3719FF8-F752-4021-96CD-C3C77337E6C5}" type="presParOf" srcId="{4062FA84-2E30-4D08-B4DC-63FD1CCA6068}" destId="{70F856C5-8EB6-4A90-9D3B-7278BB87CDC8}" srcOrd="1" destOrd="0" presId="urn:microsoft.com/office/officeart/2005/8/layout/bProcess4"/>
    <dgm:cxn modelId="{3175A79F-5C8F-4C18-A29A-AA68450C7D8B}" type="presParOf" srcId="{AEC639DC-0FEE-427E-B40A-77777581EFD7}" destId="{B7B3CAF6-0F40-442B-997B-BF55CF1BDB7F}" srcOrd="7" destOrd="0" presId="urn:microsoft.com/office/officeart/2005/8/layout/bProcess4"/>
    <dgm:cxn modelId="{7E758F82-8F39-4E84-9BB2-03A5C96276EB}" type="presParOf" srcId="{AEC639DC-0FEE-427E-B40A-77777581EFD7}" destId="{39D24706-482F-4140-B33D-190638C1EEB3}" srcOrd="8" destOrd="0" presId="urn:microsoft.com/office/officeart/2005/8/layout/bProcess4"/>
    <dgm:cxn modelId="{A1BC3589-9315-46F0-BB10-9D3CBF339081}" type="presParOf" srcId="{39D24706-482F-4140-B33D-190638C1EEB3}" destId="{6EC0D57B-94E3-4A47-8C65-1603C880C179}" srcOrd="0" destOrd="0" presId="urn:microsoft.com/office/officeart/2005/8/layout/bProcess4"/>
    <dgm:cxn modelId="{DC8AD403-6CD5-4580-A992-7D3890BB21EB}" type="presParOf" srcId="{39D24706-482F-4140-B33D-190638C1EEB3}" destId="{7C2B4F5C-7BC0-47AE-BD8D-3190BA0DDD0F}" srcOrd="1" destOrd="0" presId="urn:microsoft.com/office/officeart/2005/8/layout/bProcess4"/>
    <dgm:cxn modelId="{0B504EB2-BF76-4FAE-918C-8F7FE60116BF}" type="presParOf" srcId="{AEC639DC-0FEE-427E-B40A-77777581EFD7}" destId="{4BF3267C-5A02-40AB-81C8-F0FAADC12938}" srcOrd="9" destOrd="0" presId="urn:microsoft.com/office/officeart/2005/8/layout/bProcess4"/>
    <dgm:cxn modelId="{A8656B66-9116-4438-91B7-CE72F525E76F}" type="presParOf" srcId="{AEC639DC-0FEE-427E-B40A-77777581EFD7}" destId="{8AFA3FC5-C0EC-4016-9443-59BAFEADD825}" srcOrd="10" destOrd="0" presId="urn:microsoft.com/office/officeart/2005/8/layout/bProcess4"/>
    <dgm:cxn modelId="{F7A8ACA3-0632-4DBF-B9FA-944CB1F5C931}" type="presParOf" srcId="{8AFA3FC5-C0EC-4016-9443-59BAFEADD825}" destId="{0C81E323-5560-44AC-9EED-901D1C6BCF4E}" srcOrd="0" destOrd="0" presId="urn:microsoft.com/office/officeart/2005/8/layout/bProcess4"/>
    <dgm:cxn modelId="{03CBE5C8-2344-4EF1-9447-383FB00BEB72}" type="presParOf" srcId="{8AFA3FC5-C0EC-4016-9443-59BAFEADD825}" destId="{7E0BDDB6-8AF4-48CD-ADE9-D0721C8174A5}" srcOrd="1" destOrd="0" presId="urn:microsoft.com/office/officeart/2005/8/layout/bProcess4"/>
    <dgm:cxn modelId="{7A140CA9-2B57-40F1-9F5B-6266232C18A8}" type="presParOf" srcId="{AEC639DC-0FEE-427E-B40A-77777581EFD7}" destId="{B8B845E5-464A-45E4-9012-47A8493FA995}" srcOrd="11" destOrd="0" presId="urn:microsoft.com/office/officeart/2005/8/layout/bProcess4"/>
    <dgm:cxn modelId="{68117A6D-3BFC-49FE-B2F7-F277C81C42C4}" type="presParOf" srcId="{AEC639DC-0FEE-427E-B40A-77777581EFD7}" destId="{5E1572CF-EF2E-4335-B296-1D5E58ED28FC}" srcOrd="12" destOrd="0" presId="urn:microsoft.com/office/officeart/2005/8/layout/bProcess4"/>
    <dgm:cxn modelId="{7F5AF657-67D9-4F1C-8DC8-FEB5D83E2D28}" type="presParOf" srcId="{5E1572CF-EF2E-4335-B296-1D5E58ED28FC}" destId="{B59C9ADA-5772-4F83-A590-D0E643A0CA59}" srcOrd="0" destOrd="0" presId="urn:microsoft.com/office/officeart/2005/8/layout/bProcess4"/>
    <dgm:cxn modelId="{D119C374-FB45-45DB-B6B0-46469882E760}" type="presParOf" srcId="{5E1572CF-EF2E-4335-B296-1D5E58ED28FC}" destId="{ACAC270E-727C-43A1-8399-7D6BC2CC13DC}"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35FF4-4C18-4F68-AE27-1659ED6E2C34}">
      <dsp:nvSpPr>
        <dsp:cNvPr id="0" name=""/>
        <dsp:cNvSpPr/>
      </dsp:nvSpPr>
      <dsp:spPr>
        <a:xfrm rot="5400000">
          <a:off x="-169709" y="1584362"/>
          <a:ext cx="1916203" cy="2255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FA3BDE-C0CE-4241-BC89-BF58EC7F7A53}">
      <dsp:nvSpPr>
        <dsp:cNvPr id="0" name=""/>
        <dsp:cNvSpPr/>
      </dsp:nvSpPr>
      <dsp:spPr>
        <a:xfrm>
          <a:off x="282967" y="332642"/>
          <a:ext cx="2505967" cy="157230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kern="1200" dirty="0" smtClean="0">
              <a:latin typeface="Times New Roman" panose="02020603050405020304" pitchFamily="18" charset="0"/>
              <a:cs typeface="Times New Roman" panose="02020603050405020304" pitchFamily="18" charset="0"/>
            </a:rPr>
            <a:t>Ерекше білім беру қажеттіліктерін анықтау және бағалау мақсатында туғаннан бастап 18 жасқа дейінгі балаларды психологиялық-медициналық-педагогикалық тексеру.</a:t>
          </a:r>
          <a:endParaRPr lang="ru-RU" sz="1400" kern="1200" dirty="0">
            <a:latin typeface="Times New Roman" panose="02020603050405020304" pitchFamily="18" charset="0"/>
            <a:cs typeface="Times New Roman" panose="02020603050405020304" pitchFamily="18" charset="0"/>
          </a:endParaRPr>
        </a:p>
      </dsp:txBody>
      <dsp:txXfrm>
        <a:off x="329018" y="378693"/>
        <a:ext cx="2413865" cy="1480207"/>
      </dsp:txXfrm>
    </dsp:sp>
    <dsp:sp modelId="{6D1F5D2E-AD87-4BE9-9E01-504DF14B29CF}">
      <dsp:nvSpPr>
        <dsp:cNvPr id="0" name=""/>
        <dsp:cNvSpPr/>
      </dsp:nvSpPr>
      <dsp:spPr>
        <a:xfrm rot="5400000">
          <a:off x="-209346" y="3548667"/>
          <a:ext cx="1995477" cy="2255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D7319A-89D8-4459-866B-1B90CCFAB28F}">
      <dsp:nvSpPr>
        <dsp:cNvPr id="0" name=""/>
        <dsp:cNvSpPr/>
      </dsp:nvSpPr>
      <dsp:spPr>
        <a:xfrm>
          <a:off x="282967" y="2291867"/>
          <a:ext cx="2505967" cy="15035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kern="1200" dirty="0" smtClean="0">
              <a:latin typeface="Times New Roman" panose="02020603050405020304" pitchFamily="18" charset="0"/>
              <a:cs typeface="Times New Roman" panose="02020603050405020304" pitchFamily="18" charset="0"/>
            </a:rPr>
            <a:t>Балалардың ерекше білім беру қажеттіліктерін анықтау, жалпы білім беру мен арнайы білім беру ұйымдарында оларды қанағаттандыру жөнінде ұсынымдар беру.</a:t>
          </a:r>
          <a:endParaRPr lang="ru-RU" sz="1400" kern="1200" dirty="0">
            <a:latin typeface="Times New Roman" panose="02020603050405020304" pitchFamily="18" charset="0"/>
            <a:cs typeface="Times New Roman" panose="02020603050405020304" pitchFamily="18" charset="0"/>
          </a:endParaRPr>
        </a:p>
      </dsp:txBody>
      <dsp:txXfrm>
        <a:off x="327005" y="2335905"/>
        <a:ext cx="2417891" cy="1415504"/>
      </dsp:txXfrm>
    </dsp:sp>
    <dsp:sp modelId="{0A3C1C1A-03EB-408A-A869-9CAA07ABBA2D}">
      <dsp:nvSpPr>
        <dsp:cNvPr id="0" name=""/>
        <dsp:cNvSpPr/>
      </dsp:nvSpPr>
      <dsp:spPr>
        <a:xfrm rot="102813">
          <a:off x="792703" y="4609928"/>
          <a:ext cx="3914235" cy="2255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905D0E4-6960-44EB-A050-99ACC5E8AF04}">
      <dsp:nvSpPr>
        <dsp:cNvPr id="0" name=""/>
        <dsp:cNvSpPr/>
      </dsp:nvSpPr>
      <dsp:spPr>
        <a:xfrm>
          <a:off x="607" y="4160321"/>
          <a:ext cx="3070687" cy="177608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kern="1200" dirty="0" smtClean="0">
              <a:latin typeface="Times New Roman" panose="02020603050405020304" pitchFamily="18" charset="0"/>
              <a:cs typeface="Times New Roman" panose="02020603050405020304" pitchFamily="18" charset="0"/>
            </a:rPr>
            <a:t>Білім беру, медициналық, әлеуметтік қызметтері туралы ақпарат ұсыну мақсатында білім беру, әлеуметтік қорғау, денсаулық сақтау органдарымен, </a:t>
          </a:r>
          <a:r>
            <a:rPr lang="kk-KZ" sz="1600" kern="1200" dirty="0" smtClean="0">
              <a:latin typeface="Times New Roman" panose="02020603050405020304" pitchFamily="18" charset="0"/>
              <a:cs typeface="Times New Roman" panose="02020603050405020304" pitchFamily="18" charset="0"/>
            </a:rPr>
            <a:t>қоғамдық</a:t>
          </a:r>
          <a:r>
            <a:rPr lang="kk-KZ" sz="1400" kern="1200" dirty="0" smtClean="0">
              <a:latin typeface="Times New Roman" panose="02020603050405020304" pitchFamily="18" charset="0"/>
              <a:cs typeface="Times New Roman" panose="02020603050405020304" pitchFamily="18" charset="0"/>
            </a:rPr>
            <a:t> ұйымдармен ерекше білім беруді қажет ететін балаларды уақытылы анықтау бойынша бірлескен жұмыс.</a:t>
          </a:r>
          <a:endParaRPr lang="ru-RU" sz="1400" kern="1200" dirty="0">
            <a:latin typeface="Times New Roman" panose="02020603050405020304" pitchFamily="18" charset="0"/>
            <a:cs typeface="Times New Roman" panose="02020603050405020304" pitchFamily="18" charset="0"/>
          </a:endParaRPr>
        </a:p>
      </dsp:txBody>
      <dsp:txXfrm>
        <a:off x="52627" y="4212341"/>
        <a:ext cx="2966647" cy="1672049"/>
      </dsp:txXfrm>
    </dsp:sp>
    <dsp:sp modelId="{B7B3CAF6-0F40-442B-997B-BF55CF1BDB7F}">
      <dsp:nvSpPr>
        <dsp:cNvPr id="0" name=""/>
        <dsp:cNvSpPr/>
      </dsp:nvSpPr>
      <dsp:spPr>
        <a:xfrm rot="16200000">
          <a:off x="3688147" y="3640924"/>
          <a:ext cx="2046373" cy="2255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F856C5-8EB6-4A90-9D3B-7278BB87CDC8}">
      <dsp:nvSpPr>
        <dsp:cNvPr id="0" name=""/>
        <dsp:cNvSpPr/>
      </dsp:nvSpPr>
      <dsp:spPr>
        <a:xfrm>
          <a:off x="3898264" y="4394414"/>
          <a:ext cx="3121257" cy="154199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kern="1200" dirty="0" smtClean="0">
              <a:latin typeface="Times New Roman" panose="02020603050405020304" pitchFamily="18" charset="0"/>
              <a:cs typeface="Times New Roman" panose="02020603050405020304" pitchFamily="18" charset="0"/>
            </a:rPr>
            <a:t> Ерекше білім беруді қажет ететін бала үшін білім беру бағдарламасының түрін белгілеу.</a:t>
          </a:r>
          <a:endParaRPr lang="ru-RU" sz="1600" kern="1200" dirty="0">
            <a:latin typeface="Times New Roman" panose="02020603050405020304" pitchFamily="18" charset="0"/>
            <a:cs typeface="Times New Roman" panose="02020603050405020304" pitchFamily="18" charset="0"/>
          </a:endParaRPr>
        </a:p>
      </dsp:txBody>
      <dsp:txXfrm>
        <a:off x="3943428" y="4439578"/>
        <a:ext cx="3030929" cy="1451668"/>
      </dsp:txXfrm>
    </dsp:sp>
    <dsp:sp modelId="{4BF3267C-5A02-40AB-81C8-F0FAADC12938}">
      <dsp:nvSpPr>
        <dsp:cNvPr id="0" name=""/>
        <dsp:cNvSpPr/>
      </dsp:nvSpPr>
      <dsp:spPr>
        <a:xfrm rot="16200000">
          <a:off x="3697697" y="1593867"/>
          <a:ext cx="2027273" cy="2255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2B4F5C-7BC0-47AE-BD8D-3190BA0DDD0F}">
      <dsp:nvSpPr>
        <dsp:cNvPr id="0" name=""/>
        <dsp:cNvSpPr/>
      </dsp:nvSpPr>
      <dsp:spPr>
        <a:xfrm>
          <a:off x="3914477" y="2200645"/>
          <a:ext cx="3088830" cy="18178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kern="1200" dirty="0" smtClean="0">
              <a:latin typeface="Times New Roman" panose="02020603050405020304" pitchFamily="18" charset="0"/>
              <a:cs typeface="Times New Roman" panose="02020603050405020304" pitchFamily="18" charset="0"/>
            </a:rPr>
            <a:t>Ерекше білім беруді қажет ететін балаларды оқыту және тәрбиелеу мәселелері бойынша мұғалімдерге, тәрбиешілерге, мектепке дейінгі және мектеп ұйымдарының мамандарына консультациялық-әдістемелік көмек көрсету.</a:t>
          </a:r>
          <a:endParaRPr lang="ru-RU" sz="1600" kern="1200" dirty="0">
            <a:latin typeface="Times New Roman" panose="02020603050405020304" pitchFamily="18" charset="0"/>
            <a:cs typeface="Times New Roman" panose="02020603050405020304" pitchFamily="18" charset="0"/>
          </a:endParaRPr>
        </a:p>
      </dsp:txBody>
      <dsp:txXfrm>
        <a:off x="3967721" y="2253889"/>
        <a:ext cx="2982342" cy="1711385"/>
      </dsp:txXfrm>
    </dsp:sp>
    <dsp:sp modelId="{B8B845E5-464A-45E4-9012-47A8493FA995}">
      <dsp:nvSpPr>
        <dsp:cNvPr id="0" name=""/>
        <dsp:cNvSpPr/>
      </dsp:nvSpPr>
      <dsp:spPr>
        <a:xfrm>
          <a:off x="4716471" y="575998"/>
          <a:ext cx="3783572" cy="22553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E0BDDB6-8AF4-48CD-ADE9-D0721C8174A5}">
      <dsp:nvSpPr>
        <dsp:cNvPr id="0" name=""/>
        <dsp:cNvSpPr/>
      </dsp:nvSpPr>
      <dsp:spPr>
        <a:xfrm>
          <a:off x="3937870" y="321169"/>
          <a:ext cx="3042044" cy="15035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kern="1200" dirty="0" smtClean="0">
              <a:latin typeface="Times New Roman" panose="02020603050405020304" pitchFamily="18" charset="0"/>
              <a:cs typeface="Times New Roman" panose="02020603050405020304" pitchFamily="18" charset="0"/>
            </a:rPr>
            <a:t>Ерекше білім беруді қажет ететін балалар дамуының ауытқуларын болдырмау және жеңу, оларды оқыту және тәрбиелеу мәселелері бойынша отбасына кеңес беру.</a:t>
          </a:r>
          <a:endParaRPr lang="ru-RU" sz="1600" kern="1200" dirty="0">
            <a:latin typeface="Times New Roman" panose="02020603050405020304" pitchFamily="18" charset="0"/>
            <a:cs typeface="Times New Roman" panose="02020603050405020304" pitchFamily="18" charset="0"/>
          </a:endParaRPr>
        </a:p>
      </dsp:txBody>
      <dsp:txXfrm>
        <a:off x="3981908" y="365207"/>
        <a:ext cx="2953968" cy="1415504"/>
      </dsp:txXfrm>
    </dsp:sp>
    <dsp:sp modelId="{ACAC270E-727C-43A1-8399-7D6BC2CC13DC}">
      <dsp:nvSpPr>
        <dsp:cNvPr id="0" name=""/>
        <dsp:cNvSpPr/>
      </dsp:nvSpPr>
      <dsp:spPr>
        <a:xfrm>
          <a:off x="7846490" y="321169"/>
          <a:ext cx="2811720" cy="15035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kern="1200" dirty="0" smtClean="0">
              <a:latin typeface="Times New Roman" panose="02020603050405020304" pitchFamily="18" charset="0"/>
              <a:cs typeface="Times New Roman" panose="02020603050405020304" pitchFamily="18" charset="0"/>
            </a:rPr>
            <a:t>Ерекше білім беруді қажет ететін балалардың есебін жүргізу және жиынтық есептілікті қалыптастыру</a:t>
          </a:r>
          <a:r>
            <a:rPr lang="kk-KZ" sz="1300" kern="1200" dirty="0" smtClean="0"/>
            <a:t>. </a:t>
          </a:r>
          <a:endParaRPr lang="ru-RU" sz="1300" kern="1200" dirty="0"/>
        </a:p>
      </dsp:txBody>
      <dsp:txXfrm>
        <a:off x="7890528" y="365207"/>
        <a:ext cx="2723644" cy="141550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430B7B-5C3D-4D63-9285-EE86943651DC}" type="datetimeFigureOut">
              <a:rPr lang="ru-RU" smtClean="0"/>
              <a:t>13.08.2024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5E3D7A-C9B3-4BB3-AF2B-BE968BB3795E}" type="slidenum">
              <a:rPr lang="ru-RU" smtClean="0"/>
              <a:t>‹#›</a:t>
            </a:fld>
            <a:endParaRPr lang="ru-RU"/>
          </a:p>
        </p:txBody>
      </p:sp>
    </p:spTree>
    <p:extLst>
      <p:ext uri="{BB962C8B-B14F-4D97-AF65-F5344CB8AC3E}">
        <p14:creationId xmlns:p14="http://schemas.microsoft.com/office/powerpoint/2010/main" val="1580490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1CB197F2-9D31-40C4-8FB3-6EFA1A42CF8A}" type="datetimeFigureOut">
              <a:rPr lang="ru-RU" smtClean="0"/>
              <a:t>13.08.2024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52890E-6D04-4ADD-8899-E9D3E4A3DC7D}"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830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CB197F2-9D31-40C4-8FB3-6EFA1A42CF8A}" type="datetimeFigureOut">
              <a:rPr lang="ru-RU" smtClean="0"/>
              <a:t>13.08.2024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52890E-6D04-4ADD-8899-E9D3E4A3DC7D}" type="slidenum">
              <a:rPr lang="ru-RU" smtClean="0"/>
              <a:t>‹#›</a:t>
            </a:fld>
            <a:endParaRPr lang="ru-RU"/>
          </a:p>
        </p:txBody>
      </p:sp>
    </p:spTree>
    <p:extLst>
      <p:ext uri="{BB962C8B-B14F-4D97-AF65-F5344CB8AC3E}">
        <p14:creationId xmlns:p14="http://schemas.microsoft.com/office/powerpoint/2010/main" val="2621340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CB197F2-9D31-40C4-8FB3-6EFA1A42CF8A}" type="datetimeFigureOut">
              <a:rPr lang="ru-RU" smtClean="0"/>
              <a:t>13.08.2024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52890E-6D04-4ADD-8899-E9D3E4A3DC7D}" type="slidenum">
              <a:rPr lang="ru-RU" smtClean="0"/>
              <a:t>‹#›</a:t>
            </a:fld>
            <a:endParaRPr lang="ru-RU"/>
          </a:p>
        </p:txBody>
      </p:sp>
    </p:spTree>
    <p:extLst>
      <p:ext uri="{BB962C8B-B14F-4D97-AF65-F5344CB8AC3E}">
        <p14:creationId xmlns:p14="http://schemas.microsoft.com/office/powerpoint/2010/main" val="195730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CB197F2-9D31-40C4-8FB3-6EFA1A42CF8A}" type="datetimeFigureOut">
              <a:rPr lang="ru-RU" smtClean="0"/>
              <a:t>13.08.2024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52890E-6D04-4ADD-8899-E9D3E4A3DC7D}" type="slidenum">
              <a:rPr lang="ru-RU" smtClean="0"/>
              <a:t>‹#›</a:t>
            </a:fld>
            <a:endParaRPr lang="ru-RU"/>
          </a:p>
        </p:txBody>
      </p:sp>
    </p:spTree>
    <p:extLst>
      <p:ext uri="{BB962C8B-B14F-4D97-AF65-F5344CB8AC3E}">
        <p14:creationId xmlns:p14="http://schemas.microsoft.com/office/powerpoint/2010/main" val="1240245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CB197F2-9D31-40C4-8FB3-6EFA1A42CF8A}" type="datetimeFigureOut">
              <a:rPr lang="ru-RU" smtClean="0"/>
              <a:t>13.08.2024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152890E-6D04-4ADD-8899-E9D3E4A3DC7D}"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338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CB197F2-9D31-40C4-8FB3-6EFA1A42CF8A}" type="datetimeFigureOut">
              <a:rPr lang="ru-RU" smtClean="0"/>
              <a:t>13.08.2024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52890E-6D04-4ADD-8899-E9D3E4A3DC7D}" type="slidenum">
              <a:rPr lang="ru-RU" smtClean="0"/>
              <a:t>‹#›</a:t>
            </a:fld>
            <a:endParaRPr lang="ru-RU"/>
          </a:p>
        </p:txBody>
      </p:sp>
    </p:spTree>
    <p:extLst>
      <p:ext uri="{BB962C8B-B14F-4D97-AF65-F5344CB8AC3E}">
        <p14:creationId xmlns:p14="http://schemas.microsoft.com/office/powerpoint/2010/main" val="2299770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CB197F2-9D31-40C4-8FB3-6EFA1A42CF8A}" type="datetimeFigureOut">
              <a:rPr lang="ru-RU" smtClean="0"/>
              <a:t>13.08.2024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152890E-6D04-4ADD-8899-E9D3E4A3DC7D}" type="slidenum">
              <a:rPr lang="ru-RU" smtClean="0"/>
              <a:t>‹#›</a:t>
            </a:fld>
            <a:endParaRPr lang="ru-RU"/>
          </a:p>
        </p:txBody>
      </p:sp>
    </p:spTree>
    <p:extLst>
      <p:ext uri="{BB962C8B-B14F-4D97-AF65-F5344CB8AC3E}">
        <p14:creationId xmlns:p14="http://schemas.microsoft.com/office/powerpoint/2010/main" val="3602340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CB197F2-9D31-40C4-8FB3-6EFA1A42CF8A}" type="datetimeFigureOut">
              <a:rPr lang="ru-RU" smtClean="0"/>
              <a:t>13.08.2024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152890E-6D04-4ADD-8899-E9D3E4A3DC7D}" type="slidenum">
              <a:rPr lang="ru-RU" smtClean="0"/>
              <a:t>‹#›</a:t>
            </a:fld>
            <a:endParaRPr lang="ru-RU"/>
          </a:p>
        </p:txBody>
      </p:sp>
    </p:spTree>
    <p:extLst>
      <p:ext uri="{BB962C8B-B14F-4D97-AF65-F5344CB8AC3E}">
        <p14:creationId xmlns:p14="http://schemas.microsoft.com/office/powerpoint/2010/main" val="3662294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CB197F2-9D31-40C4-8FB3-6EFA1A42CF8A}" type="datetimeFigureOut">
              <a:rPr lang="ru-RU" smtClean="0"/>
              <a:t>13.08.2024</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8152890E-6D04-4ADD-8899-E9D3E4A3DC7D}" type="slidenum">
              <a:rPr lang="ru-RU" smtClean="0"/>
              <a:t>‹#›</a:t>
            </a:fld>
            <a:endParaRPr lang="ru-RU"/>
          </a:p>
        </p:txBody>
      </p:sp>
    </p:spTree>
    <p:extLst>
      <p:ext uri="{BB962C8B-B14F-4D97-AF65-F5344CB8AC3E}">
        <p14:creationId xmlns:p14="http://schemas.microsoft.com/office/powerpoint/2010/main" val="2716373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CB197F2-9D31-40C4-8FB3-6EFA1A42CF8A}" type="datetimeFigureOut">
              <a:rPr lang="ru-RU" smtClean="0"/>
              <a:t>13.08.2024</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152890E-6D04-4ADD-8899-E9D3E4A3DC7D}" type="slidenum">
              <a:rPr lang="ru-RU" smtClean="0"/>
              <a:t>‹#›</a:t>
            </a:fld>
            <a:endParaRPr lang="ru-RU"/>
          </a:p>
        </p:txBody>
      </p:sp>
    </p:spTree>
    <p:extLst>
      <p:ext uri="{BB962C8B-B14F-4D97-AF65-F5344CB8AC3E}">
        <p14:creationId xmlns:p14="http://schemas.microsoft.com/office/powerpoint/2010/main" val="962499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CB197F2-9D31-40C4-8FB3-6EFA1A42CF8A}" type="datetimeFigureOut">
              <a:rPr lang="ru-RU" smtClean="0"/>
              <a:t>13.08.2024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152890E-6D04-4ADD-8899-E9D3E4A3DC7D}" type="slidenum">
              <a:rPr lang="ru-RU" smtClean="0"/>
              <a:t>‹#›</a:t>
            </a:fld>
            <a:endParaRPr lang="ru-RU"/>
          </a:p>
        </p:txBody>
      </p:sp>
    </p:spTree>
    <p:extLst>
      <p:ext uri="{BB962C8B-B14F-4D97-AF65-F5344CB8AC3E}">
        <p14:creationId xmlns:p14="http://schemas.microsoft.com/office/powerpoint/2010/main" val="201845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CB197F2-9D31-40C4-8FB3-6EFA1A42CF8A}" type="datetimeFigureOut">
              <a:rPr lang="ru-RU" smtClean="0"/>
              <a:t>13.08.2024</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152890E-6D04-4ADD-8899-E9D3E4A3DC7D}"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5895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4972" y="-1498294"/>
            <a:ext cx="11468558" cy="5651653"/>
          </a:xfrm>
        </p:spPr>
        <p:txBody>
          <a:bodyPr/>
          <a:lstStyle/>
          <a:p>
            <a:pPr algn="ctr"/>
            <a:r>
              <a:rPr lang="kk-KZ" sz="6000" b="1" dirty="0" smtClean="0">
                <a:latin typeface="Times New Roman" panose="02020603050405020304" pitchFamily="18" charset="0"/>
                <a:cs typeface="Times New Roman" panose="02020603050405020304" pitchFamily="18" charset="0"/>
              </a:rPr>
              <a:t>«ҚАЗІРГІ ТАҢДАҒЫ ПМПК-НЫҢ НЕГІЗГІ БАҒЫТ-БАҒДАРЫ»</a:t>
            </a:r>
            <a:endParaRPr lang="ru-RU" sz="60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r>
              <a:rPr lang="kk-KZ" i="1" spc="600" dirty="0" smtClean="0">
                <a:latin typeface="Times New Roman" panose="02020603050405020304" pitchFamily="18" charset="0"/>
                <a:cs typeface="Times New Roman" panose="02020603050405020304" pitchFamily="18" charset="0"/>
              </a:rPr>
              <a:t>МОЛДАБЕКОВА ДИНА АСИЛБЕКОВНА</a:t>
            </a:r>
            <a:endParaRPr lang="ru-RU" i="1" spc="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8202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81349" y="121185"/>
            <a:ext cx="10274331" cy="5938092"/>
          </a:xfrm>
        </p:spPr>
        <p:txBody>
          <a:bodyPr/>
          <a:lstStyle/>
          <a:p>
            <a:pPr algn="just"/>
            <a:r>
              <a:rPr lang="kk-KZ" dirty="0" smtClean="0">
                <a:latin typeface="Times New Roman" panose="02020603050405020304" pitchFamily="18" charset="0"/>
                <a:cs typeface="Times New Roman" panose="02020603050405020304" pitchFamily="18" charset="0"/>
              </a:rPr>
              <a:t>       Әлеуметтік </a:t>
            </a:r>
            <a:r>
              <a:rPr lang="kk-KZ" dirty="0">
                <a:latin typeface="Times New Roman" panose="02020603050405020304" pitchFamily="18" charset="0"/>
                <a:cs typeface="Times New Roman" panose="02020603050405020304" pitchFamily="18" charset="0"/>
              </a:rPr>
              <a:t>педагогикалық модельге өткелі бері баланың тағдырында шешуші рөл атқарады. Бұл модель баланың қоғамдағы орнын айқындап, оның тұлғалық дамуына қажетті жағдайларды қалыптастыруға бағытталған. Әлеуметтік педагогика тұрғысынан, әрбір бала – жеке тұлға, оның әлеуметтік ортада дамуында түрлі факторлар әсер етеді. </a:t>
            </a:r>
            <a:endParaRPr lang="ru-RU" dirty="0">
              <a:latin typeface="Times New Roman" panose="02020603050405020304" pitchFamily="18" charset="0"/>
              <a:cs typeface="Times New Roman" panose="02020603050405020304" pitchFamily="18" charset="0"/>
            </a:endParaRPr>
          </a:p>
          <a:p>
            <a:pPr algn="just"/>
            <a:r>
              <a:rPr lang="kk-KZ" dirty="0" smtClean="0">
                <a:latin typeface="Times New Roman" panose="02020603050405020304" pitchFamily="18" charset="0"/>
                <a:cs typeface="Times New Roman" panose="02020603050405020304" pitchFamily="18" charset="0"/>
              </a:rPr>
              <a:t>      Туған-туыстылық</a:t>
            </a:r>
            <a:r>
              <a:rPr lang="kk-KZ" dirty="0">
                <a:latin typeface="Times New Roman" panose="02020603050405020304" pitchFamily="18" charset="0"/>
                <a:cs typeface="Times New Roman" panose="02020603050405020304" pitchFamily="18" charset="0"/>
              </a:rPr>
              <a:t>, достық, ұстаз-шәкірт қарым-қатынасы, сондай-ақ мекеме тарапынан көрсетілетін қолдау оның болашағына әсер етіп, әлеуметтік интеграцияға ықпал етеді. Балалардың дамуы тек білім беру процесімен шектелмей, олардың эмоционалдық, әлеуметтік және мәдени қажеттіліктерін де қамтуы қажет. </a:t>
            </a:r>
            <a:endParaRPr lang="ru-RU" dirty="0">
              <a:latin typeface="Times New Roman" panose="02020603050405020304" pitchFamily="18" charset="0"/>
              <a:cs typeface="Times New Roman" panose="02020603050405020304" pitchFamily="18" charset="0"/>
            </a:endParaRPr>
          </a:p>
          <a:p>
            <a:pPr algn="just"/>
            <a:r>
              <a:rPr lang="kk-KZ" dirty="0" smtClean="0">
                <a:latin typeface="Times New Roman" panose="02020603050405020304" pitchFamily="18" charset="0"/>
                <a:cs typeface="Times New Roman" panose="02020603050405020304" pitchFamily="18" charset="0"/>
              </a:rPr>
              <a:t>      Бұндай </a:t>
            </a:r>
            <a:r>
              <a:rPr lang="kk-KZ" dirty="0">
                <a:latin typeface="Times New Roman" panose="02020603050405020304" pitchFamily="18" charset="0"/>
                <a:cs typeface="Times New Roman" panose="02020603050405020304" pitchFamily="18" charset="0"/>
              </a:rPr>
              <a:t>модель арқылы балалардың өмірлік дағдыларын дамыту, сыни тұрғыдан ойлау қабілетін қалыптастыру және әлеуметтік жауапкершілік сезімін ояту, қоғамда үйлесімді өмір сүрудің негіздерін қалыптастыру мүмкіндігі артады. Сондықтан, әлеуметтік педагогикалық модельдің маңызы мен қажеттілігі қазіргі заман талаптарына сай баланы дамытудың тиімді жолы болып </a:t>
            </a:r>
            <a:r>
              <a:rPr lang="kk-KZ" dirty="0" smtClean="0">
                <a:latin typeface="Times New Roman" panose="02020603050405020304" pitchFamily="18" charset="0"/>
                <a:cs typeface="Times New Roman" panose="02020603050405020304" pitchFamily="18" charset="0"/>
              </a:rPr>
              <a:t>табылады.</a:t>
            </a:r>
          </a:p>
          <a:p>
            <a:pPr algn="just"/>
            <a:r>
              <a:rPr lang="kk-KZ" dirty="0" smtClean="0">
                <a:latin typeface="Times New Roman" panose="02020603050405020304" pitchFamily="18" charset="0"/>
                <a:cs typeface="Times New Roman" panose="02020603050405020304" pitchFamily="18" charset="0"/>
              </a:rPr>
              <a:t>      Дұрыс </a:t>
            </a:r>
            <a:r>
              <a:rPr lang="kk-KZ" dirty="0">
                <a:latin typeface="Times New Roman" panose="02020603050405020304" pitchFamily="18" charset="0"/>
                <a:cs typeface="Times New Roman" panose="02020603050405020304" pitchFamily="18" charset="0"/>
              </a:rPr>
              <a:t>қорытынды беру үшін, тәупиясын дұрыс қою арқылы, дұрыс бағдарлама бере отырып, нақты білім ошақтарына жібере аламыз. Бұл процесс білім алу мен дамытуда маңызды рөл атқарады, өйткені әрбір адамға индивидуалды әдіс-тәсілдер қажет. Әрбір шәкірттің қабілеттері мен қызығушылықтарын ескере отырып, оларға арналған тиімді стратегиялар мен ресурстарды таңдап, қолжетімді білім көздеріне бағыттауымыз тиіс.</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2248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9657" y="292356"/>
            <a:ext cx="11406865" cy="4023360"/>
          </a:xfrm>
        </p:spPr>
        <p:txBody>
          <a:bodyPr/>
          <a:lstStyle/>
          <a:p>
            <a:pPr algn="just"/>
            <a:r>
              <a:rPr lang="kk-KZ" dirty="0">
                <a:latin typeface="Times New Roman" panose="02020603050405020304" pitchFamily="18" charset="0"/>
                <a:cs typeface="Times New Roman" panose="02020603050405020304" pitchFamily="18" charset="0"/>
              </a:rPr>
              <a:t>Сапалы білім беру жүйесі — бұл өзін-өзі жетілдіруге ұмтылатын, өз потенциалын ашатын қоғамның негізі. </a:t>
            </a:r>
            <a:r>
              <a:rPr lang="ru-RU" dirty="0" err="1">
                <a:latin typeface="Times New Roman" panose="02020603050405020304" pitchFamily="18" charset="0"/>
                <a:cs typeface="Times New Roman" panose="02020603050405020304" pitchFamily="18" charset="0"/>
              </a:rPr>
              <a:t>Сондықтан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әрбір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білім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алушының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қажеттіліктеріне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жауап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бағдарламаларды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ұйымдастыру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арқылы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олардың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болашақтағы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табыстарын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қамтамасыз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аламыз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Жаңаша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көзқарас</a:t>
            </a:r>
            <a:r>
              <a:rPr lang="ru-RU" dirty="0">
                <a:latin typeface="Times New Roman" panose="02020603050405020304" pitchFamily="18" charset="0"/>
                <a:cs typeface="Times New Roman" panose="02020603050405020304" pitchFamily="18" charset="0"/>
              </a:rPr>
              <a:t> пен </a:t>
            </a:r>
            <a:r>
              <a:rPr lang="ru-RU" dirty="0" err="1">
                <a:latin typeface="Times New Roman" panose="02020603050405020304" pitchFamily="18" charset="0"/>
                <a:cs typeface="Times New Roman" panose="02020603050405020304" pitchFamily="18" charset="0"/>
              </a:rPr>
              <a:t>инновациялық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әдістерді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қолдана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отырып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білім</a:t>
            </a:r>
            <a:r>
              <a:rPr lang="ru-RU" dirty="0">
                <a:latin typeface="Times New Roman" panose="02020603050405020304" pitchFamily="18" charset="0"/>
                <a:cs typeface="Times New Roman" panose="02020603050405020304" pitchFamily="18" charset="0"/>
              </a:rPr>
              <a:t> беру </a:t>
            </a:r>
            <a:r>
              <a:rPr lang="ru-RU" dirty="0" err="1">
                <a:latin typeface="Times New Roman" panose="02020603050405020304" pitchFamily="18" charset="0"/>
                <a:cs typeface="Times New Roman" panose="02020603050405020304" pitchFamily="18" charset="0"/>
              </a:rPr>
              <a:t>процесін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жетілдіруге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мүмкіндік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береміз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арқылы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жастарымыздың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талаптарын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қанағаттандыра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отырып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жауапты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білімді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азаматтарды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тәрбиелей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аламыз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Табысты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болашақты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қалыптастыру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оларға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дұрыс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бағыт-бағдар</a:t>
            </a:r>
            <a:r>
              <a:rPr lang="ru-RU" dirty="0">
                <a:latin typeface="Times New Roman" panose="02020603050405020304" pitchFamily="18" charset="0"/>
                <a:cs typeface="Times New Roman" panose="02020603050405020304" pitchFamily="18" charset="0"/>
              </a:rPr>
              <a:t> беру, мен </a:t>
            </a:r>
            <a:r>
              <a:rPr lang="ru-RU" dirty="0" err="1">
                <a:latin typeface="Times New Roman" panose="02020603050405020304" pitchFamily="18" charset="0"/>
                <a:cs typeface="Times New Roman" panose="02020603050405020304" pitchFamily="18" charset="0"/>
              </a:rPr>
              <a:t>үшін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басты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міндет</a:t>
            </a:r>
            <a:r>
              <a:rPr lang="ru-RU" dirty="0">
                <a:latin typeface="Times New Roman" panose="02020603050405020304" pitchFamily="18" charset="0"/>
                <a:cs typeface="Times New Roman" panose="02020603050405020304" pitchFamily="18" charset="0"/>
              </a:rPr>
              <a:t>.</a:t>
            </a:r>
          </a:p>
          <a:p>
            <a:endParaRPr lang="ru-RU" dirty="0"/>
          </a:p>
        </p:txBody>
      </p:sp>
      <p:pic>
        <p:nvPicPr>
          <p:cNvPr id="4" name="Рисунок 3"/>
          <p:cNvPicPr>
            <a:picLocks noChangeAspect="1"/>
          </p:cNvPicPr>
          <p:nvPr/>
        </p:nvPicPr>
        <p:blipFill>
          <a:blip r:embed="rId2"/>
          <a:stretch>
            <a:fillRect/>
          </a:stretch>
        </p:blipFill>
        <p:spPr>
          <a:xfrm>
            <a:off x="782199" y="2670100"/>
            <a:ext cx="10961782" cy="26400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73356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304" y="286603"/>
            <a:ext cx="11512626" cy="936269"/>
          </a:xfrm>
        </p:spPr>
        <p:txBody>
          <a:bodyPr>
            <a:normAutofit fontScale="90000"/>
          </a:bodyPr>
          <a:lstStyle/>
          <a:p>
            <a:r>
              <a:rPr lang="kk-KZ" sz="2200" dirty="0">
                <a:latin typeface="Times New Roman" panose="02020603050405020304" pitchFamily="18" charset="0"/>
                <a:cs typeface="Times New Roman" panose="02020603050405020304" pitchFamily="18" charset="0"/>
              </a:rPr>
              <a:t>Ерекше білім беру қажеттіліктері - бұл оқушылардың сапалы білім алулары үшін психологиялық-педагогикалық, әлеуметтік және басқа да көмек алу қажеттіліктері (ұсынымдары):</a:t>
            </a:r>
            <a:r>
              <a:rPr lang="ru-RU" dirty="0"/>
              <a:t/>
            </a:r>
            <a:br>
              <a:rPr lang="ru-RU"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17730146"/>
              </p:ext>
            </p:extLst>
          </p:nvPr>
        </p:nvGraphicFramePr>
        <p:xfrm>
          <a:off x="121185" y="575935"/>
          <a:ext cx="11953301" cy="6282065"/>
        </p:xfrm>
        <a:graphic>
          <a:graphicData uri="http://schemas.openxmlformats.org/drawingml/2006/table">
            <a:tbl>
              <a:tblPr firstRow="1" bandRow="1">
                <a:tableStyleId>{8A107856-5554-42FB-B03E-39F5DBC370BA}</a:tableStyleId>
              </a:tblPr>
              <a:tblGrid>
                <a:gridCol w="530199">
                  <a:extLst>
                    <a:ext uri="{9D8B030D-6E8A-4147-A177-3AD203B41FA5}">
                      <a16:colId xmlns:a16="http://schemas.microsoft.com/office/drawing/2014/main" val="20000"/>
                    </a:ext>
                  </a:extLst>
                </a:gridCol>
                <a:gridCol w="11423102">
                  <a:extLst>
                    <a:ext uri="{9D8B030D-6E8A-4147-A177-3AD203B41FA5}">
                      <a16:colId xmlns:a16="http://schemas.microsoft.com/office/drawing/2014/main" val="20001"/>
                    </a:ext>
                  </a:extLst>
                </a:gridCol>
              </a:tblGrid>
              <a:tr h="443635">
                <a:tc>
                  <a:txBody>
                    <a:bodyPr/>
                    <a:lstStyle/>
                    <a:p>
                      <a:r>
                        <a:rPr lang="kk-KZ" sz="2000" b="0" dirty="0" smtClean="0">
                          <a:latin typeface="Times New Roman" panose="02020603050405020304" pitchFamily="18" charset="0"/>
                          <a:cs typeface="Times New Roman" panose="02020603050405020304" pitchFamily="18" charset="0"/>
                        </a:rPr>
                        <a:t>1</a:t>
                      </a:r>
                      <a:endParaRPr lang="ru-RU" sz="2000" b="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k-KZ" sz="2000" b="0" kern="1200" dirty="0" smtClean="0">
                          <a:effectLst/>
                          <a:latin typeface="Times New Roman" panose="02020603050405020304" pitchFamily="18" charset="0"/>
                          <a:cs typeface="Times New Roman" panose="02020603050405020304" pitchFamily="18" charset="0"/>
                        </a:rPr>
                        <a:t>Оқу жоспары мен білім беру бағдарламасын өзгерту;</a:t>
                      </a:r>
                      <a:endParaRPr lang="ru-RU" sz="2000" b="0" kern="1200" dirty="0" smtClean="0">
                        <a:solidFill>
                          <a:schemeClr val="lt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0"/>
                  </a:ext>
                </a:extLst>
              </a:tr>
              <a:tr h="443635">
                <a:tc>
                  <a:txBody>
                    <a:bodyPr/>
                    <a:lstStyle/>
                    <a:p>
                      <a:r>
                        <a:rPr lang="kk-KZ" sz="2000" dirty="0" smtClean="0">
                          <a:latin typeface="Times New Roman" panose="02020603050405020304" pitchFamily="18" charset="0"/>
                          <a:cs typeface="Times New Roman" panose="02020603050405020304" pitchFamily="18" charset="0"/>
                        </a:rPr>
                        <a:t>2</a:t>
                      </a:r>
                      <a:endParaRPr lang="ru-RU"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k-KZ" sz="2000" kern="1200" dirty="0" smtClean="0">
                          <a:effectLst/>
                          <a:latin typeface="Times New Roman" panose="02020603050405020304" pitchFamily="18" charset="0"/>
                          <a:cs typeface="Times New Roman" panose="02020603050405020304" pitchFamily="18" charset="0"/>
                        </a:rPr>
                        <a:t>Оқу нәтижелерін бағалау тәсілдерін өзгерту (оқушының жетістіктерін);</a:t>
                      </a:r>
                      <a:endParaRPr lang="ru-RU" sz="20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1"/>
                  </a:ext>
                </a:extLst>
              </a:tr>
              <a:tr h="443635">
                <a:tc>
                  <a:txBody>
                    <a:bodyPr/>
                    <a:lstStyle/>
                    <a:p>
                      <a:r>
                        <a:rPr lang="kk-KZ" sz="2000" dirty="0" smtClean="0">
                          <a:latin typeface="Times New Roman" panose="02020603050405020304" pitchFamily="18" charset="0"/>
                          <a:cs typeface="Times New Roman" panose="02020603050405020304" pitchFamily="18" charset="0"/>
                        </a:rPr>
                        <a:t>3</a:t>
                      </a:r>
                      <a:endParaRPr lang="ru-RU"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k-KZ" sz="2000" kern="1200" dirty="0" smtClean="0">
                          <a:effectLst/>
                          <a:latin typeface="Times New Roman" panose="02020603050405020304" pitchFamily="18" charset="0"/>
                          <a:cs typeface="Times New Roman" panose="02020603050405020304" pitchFamily="18" charset="0"/>
                        </a:rPr>
                        <a:t>Оқытудың арнайы және балама әдістерін қолдану;</a:t>
                      </a:r>
                      <a:endParaRPr lang="ru-RU" sz="20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2"/>
                  </a:ext>
                </a:extLst>
              </a:tr>
              <a:tr h="443635">
                <a:tc>
                  <a:txBody>
                    <a:bodyPr/>
                    <a:lstStyle/>
                    <a:p>
                      <a:r>
                        <a:rPr lang="kk-KZ" sz="2000" dirty="0" smtClean="0">
                          <a:latin typeface="Times New Roman" panose="02020603050405020304" pitchFamily="18" charset="0"/>
                          <a:cs typeface="Times New Roman" panose="02020603050405020304" pitchFamily="18" charset="0"/>
                        </a:rPr>
                        <a:t>4</a:t>
                      </a:r>
                      <a:endParaRPr lang="ru-RU"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k-KZ" sz="2000" kern="1200" dirty="0" smtClean="0">
                          <a:effectLst/>
                          <a:latin typeface="Times New Roman" panose="02020603050405020304" pitchFamily="18" charset="0"/>
                          <a:cs typeface="Times New Roman" panose="02020603050405020304" pitchFamily="18" charset="0"/>
                        </a:rPr>
                        <a:t>Оқулықтарды, оқу құралдарын таңдау жеке оқу материалдарын дайындау;</a:t>
                      </a:r>
                      <a:endParaRPr lang="ru-RU" sz="20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3"/>
                  </a:ext>
                </a:extLst>
              </a:tr>
              <a:tr h="443635">
                <a:tc>
                  <a:txBody>
                    <a:bodyPr/>
                    <a:lstStyle/>
                    <a:p>
                      <a:r>
                        <a:rPr lang="kk-KZ" sz="2000" dirty="0" smtClean="0">
                          <a:latin typeface="Times New Roman" panose="02020603050405020304" pitchFamily="18" charset="0"/>
                          <a:cs typeface="Times New Roman" panose="02020603050405020304" pitchFamily="18" charset="0"/>
                        </a:rPr>
                        <a:t>5</a:t>
                      </a:r>
                      <a:endParaRPr lang="ru-RU" sz="2000" dirty="0">
                        <a:latin typeface="Times New Roman" panose="02020603050405020304" pitchFamily="18" charset="0"/>
                        <a:cs typeface="Times New Roman" panose="02020603050405020304" pitchFamily="18" charset="0"/>
                      </a:endParaRPr>
                    </a:p>
                  </a:txBody>
                  <a:tcPr/>
                </a:tc>
                <a:tc>
                  <a:txBody>
                    <a:bodyPr/>
                    <a:lstStyle/>
                    <a:p>
                      <a:r>
                        <a:rPr lang="ru-RU" sz="2000" kern="1200" dirty="0" err="1" smtClean="0">
                          <a:effectLst/>
                          <a:latin typeface="Times New Roman" panose="02020603050405020304" pitchFamily="18" charset="0"/>
                          <a:cs typeface="Times New Roman" panose="02020603050405020304" pitchFamily="18" charset="0"/>
                        </a:rPr>
                        <a:t>Оқыту</a:t>
                      </a:r>
                      <a:r>
                        <a:rPr lang="ru-RU" sz="2000" kern="1200" dirty="0" smtClean="0">
                          <a:effectLst/>
                          <a:latin typeface="Times New Roman" panose="02020603050405020304" pitchFamily="18" charset="0"/>
                          <a:cs typeface="Times New Roman" panose="02020603050405020304" pitchFamily="18" charset="0"/>
                        </a:rPr>
                        <a:t> </a:t>
                      </a:r>
                      <a:r>
                        <a:rPr lang="ru-RU" sz="2000" kern="1200" dirty="0" err="1" smtClean="0">
                          <a:effectLst/>
                          <a:latin typeface="Times New Roman" panose="02020603050405020304" pitchFamily="18" charset="0"/>
                          <a:cs typeface="Times New Roman" panose="02020603050405020304" pitchFamily="18" charset="0"/>
                        </a:rPr>
                        <a:t>формасын</a:t>
                      </a:r>
                      <a:r>
                        <a:rPr lang="ru-RU" sz="2000" kern="1200" dirty="0" smtClean="0">
                          <a:effectLst/>
                          <a:latin typeface="Times New Roman" panose="02020603050405020304" pitchFamily="18" charset="0"/>
                          <a:cs typeface="Times New Roman" panose="02020603050405020304" pitchFamily="18" charset="0"/>
                        </a:rPr>
                        <a:t> </a:t>
                      </a:r>
                      <a:r>
                        <a:rPr lang="ru-RU" sz="2000" kern="1200" dirty="0" err="1" smtClean="0">
                          <a:effectLst/>
                          <a:latin typeface="Times New Roman" panose="02020603050405020304" pitchFamily="18" charset="0"/>
                          <a:cs typeface="Times New Roman" panose="02020603050405020304" pitchFamily="18" charset="0"/>
                        </a:rPr>
                        <a:t>таңдау</a:t>
                      </a:r>
                      <a:r>
                        <a:rPr lang="ru-RU" sz="2000" kern="1200" dirty="0" smtClean="0">
                          <a:effectLst/>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443635">
                <a:tc>
                  <a:txBody>
                    <a:bodyPr/>
                    <a:lstStyle/>
                    <a:p>
                      <a:r>
                        <a:rPr lang="kk-KZ" sz="2000" dirty="0" smtClean="0">
                          <a:latin typeface="Times New Roman" panose="02020603050405020304" pitchFamily="18" charset="0"/>
                          <a:cs typeface="Times New Roman" panose="02020603050405020304" pitchFamily="18" charset="0"/>
                        </a:rPr>
                        <a:t>6</a:t>
                      </a:r>
                      <a:endParaRPr lang="ru-RU"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k-KZ" sz="2000" kern="1200" dirty="0" smtClean="0">
                          <a:effectLst/>
                          <a:latin typeface="Times New Roman" panose="02020603050405020304" pitchFamily="18" charset="0"/>
                          <a:cs typeface="Times New Roman" panose="02020603050405020304" pitchFamily="18" charset="0"/>
                        </a:rPr>
                        <a:t>Кедергісіз орта құру және оқу орнын бейімдеу;</a:t>
                      </a:r>
                      <a:endParaRPr lang="ru-RU" sz="20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5"/>
                  </a:ext>
                </a:extLst>
              </a:tr>
              <a:tr h="443635">
                <a:tc>
                  <a:txBody>
                    <a:bodyPr/>
                    <a:lstStyle/>
                    <a:p>
                      <a:r>
                        <a:rPr lang="kk-KZ" sz="2000" dirty="0" smtClean="0">
                          <a:latin typeface="Times New Roman" panose="02020603050405020304" pitchFamily="18" charset="0"/>
                          <a:cs typeface="Times New Roman" panose="02020603050405020304" pitchFamily="18" charset="0"/>
                        </a:rPr>
                        <a:t>7</a:t>
                      </a:r>
                      <a:endParaRPr lang="ru-RU"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k-KZ" sz="2000" kern="1200" dirty="0" smtClean="0">
                          <a:effectLst/>
                          <a:latin typeface="Times New Roman" panose="02020603050405020304" pitchFamily="18" charset="0"/>
                          <a:cs typeface="Times New Roman" panose="02020603050405020304" pitchFamily="18" charset="0"/>
                        </a:rPr>
                        <a:t>Компенсаторлық және техникалық құралдармен мұқтаж балаларды қамтамасыз ету;</a:t>
                      </a:r>
                      <a:endParaRPr lang="ru-RU" sz="20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6"/>
                  </a:ext>
                </a:extLst>
              </a:tr>
              <a:tr h="443635">
                <a:tc>
                  <a:txBody>
                    <a:bodyPr/>
                    <a:lstStyle/>
                    <a:p>
                      <a:r>
                        <a:rPr lang="kk-KZ" sz="2000" dirty="0" smtClean="0">
                          <a:latin typeface="Times New Roman" panose="02020603050405020304" pitchFamily="18" charset="0"/>
                          <a:cs typeface="Times New Roman" panose="02020603050405020304" pitchFamily="18" charset="0"/>
                        </a:rPr>
                        <a:t>8</a:t>
                      </a:r>
                      <a:endParaRPr lang="ru-RU" sz="2000" dirty="0">
                        <a:latin typeface="Times New Roman" panose="02020603050405020304" pitchFamily="18" charset="0"/>
                        <a:cs typeface="Times New Roman" panose="02020603050405020304" pitchFamily="18" charset="0"/>
                      </a:endParaRPr>
                    </a:p>
                  </a:txBody>
                  <a:tcPr/>
                </a:tc>
                <a:tc>
                  <a:txBody>
                    <a:bodyPr/>
                    <a:lstStyle/>
                    <a:p>
                      <a:r>
                        <a:rPr lang="ru-RU" sz="2000" kern="1200" dirty="0" err="1" smtClean="0">
                          <a:effectLst/>
                          <a:latin typeface="Times New Roman" panose="02020603050405020304" pitchFamily="18" charset="0"/>
                          <a:cs typeface="Times New Roman" panose="02020603050405020304" pitchFamily="18" charset="0"/>
                        </a:rPr>
                        <a:t>Арнайы</a:t>
                      </a:r>
                      <a:r>
                        <a:rPr lang="ru-RU" sz="2000" kern="1200" dirty="0" smtClean="0">
                          <a:effectLst/>
                          <a:latin typeface="Times New Roman" panose="02020603050405020304" pitchFamily="18" charset="0"/>
                          <a:cs typeface="Times New Roman" panose="02020603050405020304" pitchFamily="18" charset="0"/>
                        </a:rPr>
                        <a:t> </a:t>
                      </a:r>
                      <a:r>
                        <a:rPr lang="ru-RU" sz="2000" kern="1200" dirty="0" err="1" smtClean="0">
                          <a:effectLst/>
                          <a:latin typeface="Times New Roman" panose="02020603050405020304" pitchFamily="18" charset="0"/>
                          <a:cs typeface="Times New Roman" panose="02020603050405020304" pitchFamily="18" charset="0"/>
                        </a:rPr>
                        <a:t>психологиялық-педагогикалық</a:t>
                      </a:r>
                      <a:r>
                        <a:rPr lang="ru-RU" sz="2000" kern="1200" dirty="0" smtClean="0">
                          <a:effectLst/>
                          <a:latin typeface="Times New Roman" panose="02020603050405020304" pitchFamily="18" charset="0"/>
                          <a:cs typeface="Times New Roman" panose="02020603050405020304" pitchFamily="18" charset="0"/>
                        </a:rPr>
                        <a:t> </a:t>
                      </a:r>
                      <a:r>
                        <a:rPr lang="ru-RU" sz="2000" kern="1200" dirty="0" err="1" smtClean="0">
                          <a:effectLst/>
                          <a:latin typeface="Times New Roman" panose="02020603050405020304" pitchFamily="18" charset="0"/>
                          <a:cs typeface="Times New Roman" panose="02020603050405020304" pitchFamily="18" charset="0"/>
                        </a:rPr>
                        <a:t>қолдау</a:t>
                      </a:r>
                      <a:r>
                        <a:rPr lang="ru-RU" sz="2000" kern="1200" dirty="0" smtClean="0">
                          <a:effectLst/>
                          <a:latin typeface="Times New Roman" panose="02020603050405020304" pitchFamily="18" charset="0"/>
                          <a:cs typeface="Times New Roman" panose="02020603050405020304" pitchFamily="18" charset="0"/>
                        </a:rPr>
                        <a:t>: </a:t>
                      </a:r>
                      <a:r>
                        <a:rPr lang="ru-RU" sz="2000" kern="1200" dirty="0" err="1" smtClean="0">
                          <a:effectLst/>
                          <a:latin typeface="Times New Roman" panose="02020603050405020304" pitchFamily="18" charset="0"/>
                          <a:cs typeface="Times New Roman" panose="02020603050405020304" pitchFamily="18" charset="0"/>
                        </a:rPr>
                        <a:t>арнайы</a:t>
                      </a:r>
                      <a:r>
                        <a:rPr lang="ru-RU" sz="2000" kern="1200" dirty="0" smtClean="0">
                          <a:effectLst/>
                          <a:latin typeface="Times New Roman" panose="02020603050405020304" pitchFamily="18" charset="0"/>
                          <a:cs typeface="Times New Roman" panose="02020603050405020304" pitchFamily="18" charset="0"/>
                        </a:rPr>
                        <a:t> </a:t>
                      </a:r>
                      <a:r>
                        <a:rPr lang="ru-RU" sz="2000" kern="1200" dirty="0" err="1" smtClean="0">
                          <a:effectLst/>
                          <a:latin typeface="Times New Roman" panose="02020603050405020304" pitchFamily="18" charset="0"/>
                          <a:cs typeface="Times New Roman" panose="02020603050405020304" pitchFamily="18" charset="0"/>
                        </a:rPr>
                        <a:t>педагогтердің</a:t>
                      </a:r>
                      <a:r>
                        <a:rPr lang="ru-RU" sz="2000" kern="1200" dirty="0" smtClean="0">
                          <a:effectLst/>
                          <a:latin typeface="Times New Roman" panose="02020603050405020304" pitchFamily="18" charset="0"/>
                          <a:cs typeface="Times New Roman" panose="02020603050405020304" pitchFamily="18" charset="0"/>
                        </a:rPr>
                        <a:t>  (</a:t>
                      </a:r>
                      <a:r>
                        <a:rPr lang="ru-RU" sz="2000" kern="1200" dirty="0" err="1" smtClean="0">
                          <a:effectLst/>
                          <a:latin typeface="Times New Roman" panose="02020603050405020304" pitchFamily="18" charset="0"/>
                          <a:cs typeface="Times New Roman" panose="02020603050405020304" pitchFamily="18" charset="0"/>
                        </a:rPr>
                        <a:t>олигофренопедагог</a:t>
                      </a:r>
                      <a:r>
                        <a:rPr lang="ru-RU" sz="2000" kern="1200" dirty="0" smtClean="0">
                          <a:effectLst/>
                          <a:latin typeface="Times New Roman" panose="02020603050405020304" pitchFamily="18" charset="0"/>
                          <a:cs typeface="Times New Roman" panose="02020603050405020304" pitchFamily="18" charset="0"/>
                        </a:rPr>
                        <a:t>, тифлопедагог </a:t>
                      </a:r>
                      <a:r>
                        <a:rPr lang="ru-RU" sz="2000" kern="1200" dirty="0" err="1" smtClean="0">
                          <a:effectLst/>
                          <a:latin typeface="Times New Roman" panose="02020603050405020304" pitchFamily="18" charset="0"/>
                          <a:cs typeface="Times New Roman" panose="02020603050405020304" pitchFamily="18" charset="0"/>
                        </a:rPr>
                        <a:t>және</a:t>
                      </a:r>
                      <a:r>
                        <a:rPr lang="ru-RU" sz="2000" kern="1200" dirty="0" smtClean="0">
                          <a:effectLst/>
                          <a:latin typeface="Times New Roman" panose="02020603050405020304" pitchFamily="18" charset="0"/>
                          <a:cs typeface="Times New Roman" panose="02020603050405020304" pitchFamily="18" charset="0"/>
                        </a:rPr>
                        <a:t> сурдопедагог), логопед, педагог-психолог </a:t>
                      </a:r>
                      <a:r>
                        <a:rPr lang="ru-RU" sz="2000" kern="1200" dirty="0" err="1" smtClean="0">
                          <a:effectLst/>
                          <a:latin typeface="Times New Roman" panose="02020603050405020304" pitchFamily="18" charset="0"/>
                          <a:cs typeface="Times New Roman" panose="02020603050405020304" pitchFamily="18" charset="0"/>
                        </a:rPr>
                        <a:t>мамандарының</a:t>
                      </a:r>
                      <a:r>
                        <a:rPr lang="ru-RU" sz="2000" kern="1200" dirty="0" smtClean="0">
                          <a:effectLst/>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7"/>
                  </a:ext>
                </a:extLst>
              </a:tr>
              <a:tr h="443635">
                <a:tc>
                  <a:txBody>
                    <a:bodyPr/>
                    <a:lstStyle/>
                    <a:p>
                      <a:r>
                        <a:rPr lang="kk-KZ" sz="2000" dirty="0" smtClean="0">
                          <a:latin typeface="Times New Roman" panose="02020603050405020304" pitchFamily="18" charset="0"/>
                          <a:cs typeface="Times New Roman" panose="02020603050405020304" pitchFamily="18" charset="0"/>
                        </a:rPr>
                        <a:t>9</a:t>
                      </a:r>
                      <a:endParaRPr lang="ru-RU" sz="2000" dirty="0">
                        <a:latin typeface="Times New Roman" panose="02020603050405020304" pitchFamily="18" charset="0"/>
                        <a:cs typeface="Times New Roman" panose="02020603050405020304" pitchFamily="18" charset="0"/>
                      </a:endParaRPr>
                    </a:p>
                  </a:txBody>
                  <a:tcPr/>
                </a:tc>
                <a:tc>
                  <a:txBody>
                    <a:bodyPr/>
                    <a:lstStyle/>
                    <a:p>
                      <a:r>
                        <a:rPr lang="ru-RU" sz="2000" kern="1200" dirty="0" smtClean="0">
                          <a:effectLst/>
                          <a:latin typeface="Times New Roman" panose="02020603050405020304" pitchFamily="18" charset="0"/>
                          <a:cs typeface="Times New Roman" panose="02020603050405020304" pitchFamily="18" charset="0"/>
                        </a:rPr>
                        <a:t>Педагог-</a:t>
                      </a:r>
                      <a:r>
                        <a:rPr lang="ru-RU" sz="2000" kern="1200" dirty="0" err="1" smtClean="0">
                          <a:effectLst/>
                          <a:latin typeface="Times New Roman" panose="02020603050405020304" pitchFamily="18" charset="0"/>
                          <a:cs typeface="Times New Roman" panose="02020603050405020304" pitchFamily="18" charset="0"/>
                        </a:rPr>
                        <a:t>ассистенттің</a:t>
                      </a:r>
                      <a:r>
                        <a:rPr lang="ru-RU" sz="2000" kern="1200" dirty="0" smtClean="0">
                          <a:effectLst/>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8"/>
                  </a:ext>
                </a:extLst>
              </a:tr>
              <a:tr h="443635">
                <a:tc>
                  <a:txBody>
                    <a:bodyPr/>
                    <a:lstStyle/>
                    <a:p>
                      <a:r>
                        <a:rPr lang="kk-KZ" sz="2000" dirty="0" smtClean="0">
                          <a:latin typeface="Times New Roman" panose="02020603050405020304" pitchFamily="18" charset="0"/>
                          <a:cs typeface="Times New Roman" panose="02020603050405020304" pitchFamily="18" charset="0"/>
                        </a:rPr>
                        <a:t>10</a:t>
                      </a:r>
                      <a:endParaRPr lang="ru-RU"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k-KZ" sz="2000" kern="1200" dirty="0" smtClean="0">
                          <a:effectLst/>
                          <a:latin typeface="Times New Roman" panose="02020603050405020304" pitchFamily="18" charset="0"/>
                          <a:cs typeface="Times New Roman" panose="02020603050405020304" pitchFamily="18" charset="0"/>
                        </a:rPr>
                        <a:t>Және әлеуметтік педагогтың көмегін ұсыну;</a:t>
                      </a:r>
                      <a:endParaRPr lang="ru-RU" sz="20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9"/>
                  </a:ext>
                </a:extLst>
              </a:tr>
              <a:tr h="443635">
                <a:tc>
                  <a:txBody>
                    <a:bodyPr/>
                    <a:lstStyle/>
                    <a:p>
                      <a:r>
                        <a:rPr lang="kk-KZ" sz="2000" dirty="0" smtClean="0">
                          <a:latin typeface="Times New Roman" panose="02020603050405020304" pitchFamily="18" charset="0"/>
                          <a:cs typeface="Times New Roman" panose="02020603050405020304" pitchFamily="18" charset="0"/>
                        </a:rPr>
                        <a:t>11</a:t>
                      </a:r>
                      <a:endParaRPr lang="ru-RU"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k-KZ" sz="2000" kern="1200" dirty="0" smtClean="0">
                          <a:effectLst/>
                          <a:latin typeface="Times New Roman" panose="02020603050405020304" pitchFamily="18" charset="0"/>
                          <a:cs typeface="Times New Roman" panose="02020603050405020304" pitchFamily="18" charset="0"/>
                        </a:rPr>
                        <a:t>Тұрғылықты жері бойынша дәрігер (невропатолог, психиатр, отоларинголог, офтальмолог т.б.) кеңесін алу және емін алу;</a:t>
                      </a:r>
                      <a:endParaRPr lang="ru-RU" sz="20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10"/>
                  </a:ext>
                </a:extLst>
              </a:tr>
              <a:tr h="443635">
                <a:tc>
                  <a:txBody>
                    <a:bodyPr/>
                    <a:lstStyle/>
                    <a:p>
                      <a:r>
                        <a:rPr lang="kk-KZ" sz="2000" dirty="0" smtClean="0">
                          <a:latin typeface="Times New Roman" panose="02020603050405020304" pitchFamily="18" charset="0"/>
                          <a:cs typeface="Times New Roman" panose="02020603050405020304" pitchFamily="18" charset="0"/>
                        </a:rPr>
                        <a:t>12</a:t>
                      </a:r>
                      <a:endParaRPr lang="ru-RU"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k-KZ" sz="2000" kern="1200" dirty="0" smtClean="0">
                          <a:effectLst/>
                          <a:latin typeface="Times New Roman" panose="02020603050405020304" pitchFamily="18" charset="0"/>
                          <a:cs typeface="Times New Roman" panose="02020603050405020304" pitchFamily="18" charset="0"/>
                        </a:rPr>
                        <a:t>Жеке әлеуметтік күтушінің қызметін ұсыну;</a:t>
                      </a:r>
                      <a:endParaRPr lang="ru-RU" sz="20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11"/>
                  </a:ext>
                </a:extLst>
              </a:tr>
              <a:tr h="443635">
                <a:tc>
                  <a:txBody>
                    <a:bodyPr/>
                    <a:lstStyle/>
                    <a:p>
                      <a:r>
                        <a:rPr lang="kk-KZ" sz="2000" dirty="0" smtClean="0">
                          <a:latin typeface="Times New Roman" panose="02020603050405020304" pitchFamily="18" charset="0"/>
                          <a:cs typeface="Times New Roman" panose="02020603050405020304" pitchFamily="18" charset="0"/>
                        </a:rPr>
                        <a:t>13</a:t>
                      </a:r>
                      <a:endParaRPr lang="ru-RU"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k-KZ" sz="2000" kern="1200" dirty="0" smtClean="0">
                          <a:effectLst/>
                          <a:latin typeface="Times New Roman" panose="02020603050405020304" pitchFamily="18" charset="0"/>
                          <a:cs typeface="Times New Roman" panose="02020603050405020304" pitchFamily="18" charset="0"/>
                        </a:rPr>
                        <a:t>Ата-анаға кеңес беру.</a:t>
                      </a:r>
                      <a:endParaRPr lang="ru-RU" sz="20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42683649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0337" y="143219"/>
            <a:ext cx="11666863" cy="5725875"/>
          </a:xfrm>
        </p:spPr>
        <p:txBody>
          <a:bodyPr/>
          <a:lstStyle/>
          <a:p>
            <a:pPr algn="just" fontAlgn="base"/>
            <a:r>
              <a:rPr lang="kk-KZ" dirty="0" smtClean="0">
                <a:latin typeface="Times New Roman" panose="02020603050405020304" pitchFamily="18" charset="0"/>
                <a:cs typeface="Times New Roman" panose="02020603050405020304" pitchFamily="18" charset="0"/>
              </a:rPr>
              <a:t>       ПМПК </a:t>
            </a:r>
            <a:r>
              <a:rPr lang="kk-KZ" dirty="0">
                <a:latin typeface="Times New Roman" panose="02020603050405020304" pitchFamily="18" charset="0"/>
                <a:cs typeface="Times New Roman" panose="02020603050405020304" pitchFamily="18" charset="0"/>
              </a:rPr>
              <a:t>көмегімен ерекше білім беру қажеттіліктері мен білім алу үшін арнаулы жағдайларды бағалап, білім беру бағдарламасын айқындап, жүзеге асыруда. Қорытындыға сәйкес білім беру ошақтарына бағытталуда. </a:t>
            </a:r>
            <a:endParaRPr lang="ru-RU" dirty="0">
              <a:latin typeface="Times New Roman" panose="02020603050405020304" pitchFamily="18" charset="0"/>
              <a:cs typeface="Times New Roman" panose="02020603050405020304" pitchFamily="18" charset="0"/>
            </a:endParaRPr>
          </a:p>
          <a:p>
            <a:pPr algn="just" fontAlgn="base"/>
            <a:r>
              <a:rPr lang="kk-KZ" dirty="0" smtClean="0">
                <a:latin typeface="Times New Roman" panose="02020603050405020304" pitchFamily="18" charset="0"/>
                <a:cs typeface="Times New Roman" panose="02020603050405020304" pitchFamily="18" charset="0"/>
              </a:rPr>
              <a:t>       Ерекше </a:t>
            </a:r>
            <a:r>
              <a:rPr lang="kk-KZ" dirty="0">
                <a:latin typeface="Times New Roman" panose="02020603050405020304" pitchFamily="18" charset="0"/>
                <a:cs typeface="Times New Roman" panose="02020603050405020304" pitchFamily="18" charset="0"/>
              </a:rPr>
              <a:t>білім беру қажеттіліктерінің мұндай анықтамасы балалардың табысты оқулары үшін мектеп назарын олардың бұзылыстары мен диагноздарына емес, ерекше білім беру қажеттіліктерін бағалауға және жағдайлар жасауға аударады және ПМПК ата-аналар және педагогтермен бірлесіп жұмыс жүргізсе, алдағы уақытта «әлеуметтік-педагогикалық» моделі оң нәтиже көрсетеді және ПМПК-ның рөлі  білім берудің сапасын арттырудағы маңызды фактор болып қала береді деп сенімдеміз.</a:t>
            </a:r>
            <a:endParaRPr lang="ru-RU" dirty="0">
              <a:latin typeface="Times New Roman" panose="02020603050405020304" pitchFamily="18"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99132"/>
            <a:ext cx="12192000" cy="4158867"/>
          </a:xfrm>
          <a:prstGeom prst="rect">
            <a:avLst/>
          </a:prstGeom>
        </p:spPr>
      </p:pic>
    </p:spTree>
    <p:extLst>
      <p:ext uri="{BB962C8B-B14F-4D97-AF65-F5344CB8AC3E}">
        <p14:creationId xmlns:p14="http://schemas.microsoft.com/office/powerpoint/2010/main" val="2036026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64395" y="179024"/>
            <a:ext cx="9408405" cy="779444"/>
          </a:xfrm>
        </p:spPr>
        <p:txBody>
          <a:bodyPr>
            <a:normAutofit/>
          </a:bodyPr>
          <a:lstStyle/>
          <a:p>
            <a:r>
              <a:rPr lang="kk-KZ" sz="4000" b="1" dirty="0" smtClean="0">
                <a:latin typeface="Times New Roman" panose="02020603050405020304" pitchFamily="18" charset="0"/>
                <a:cs typeface="Times New Roman" panose="02020603050405020304" pitchFamily="18" charset="0"/>
              </a:rPr>
              <a:t>ПМПК-ҚЫЗМЕТІНІҢ МАЗМҰНЫ</a:t>
            </a:r>
            <a:endParaRPr lang="ru-RU" sz="40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04232" y="1178804"/>
            <a:ext cx="10950767" cy="5266063"/>
          </a:xfrm>
        </p:spPr>
        <p:txBody>
          <a:bodyPr>
            <a:normAutofit/>
          </a:bodyPr>
          <a:lstStyle/>
          <a:p>
            <a:pPr algn="just"/>
            <a:r>
              <a:rPr lang="kk-KZ" dirty="0">
                <a:latin typeface="Times New Roman" panose="02020603050405020304" pitchFamily="18" charset="0"/>
                <a:cs typeface="Times New Roman" panose="02020603050405020304" pitchFamily="18" charset="0"/>
              </a:rPr>
              <a:t>Қазіргі таңдағы ПМПК-ның негізгі бағыт-бағдары білім беру жүйесінде инклюзивті тәсілдерді кеңінен енгізу, әрбір баланың ерекше қажеттіліктеріне сай білім алуға мүмкіндік жасау. ПМПК-ның басты мақсаты - балалардың білім алу нәтижелерін арттыру үшін қажетті жағдайларды қамтамасыз ету, сондай-ақ педагогикалық тәжірибені жаңарту арқылы мұғалімдер мен білім алуышылар арасында тиімді байланысты орнату.</a:t>
            </a:r>
            <a:endParaRPr lang="ru-RU" dirty="0">
              <a:latin typeface="Times New Roman" panose="02020603050405020304" pitchFamily="18" charset="0"/>
              <a:cs typeface="Times New Roman" panose="02020603050405020304" pitchFamily="18" charset="0"/>
            </a:endParaRPr>
          </a:p>
          <a:p>
            <a:pPr algn="just"/>
            <a:r>
              <a:rPr lang="kk-KZ" dirty="0">
                <a:latin typeface="Times New Roman" panose="02020603050405020304" pitchFamily="18" charset="0"/>
                <a:cs typeface="Times New Roman" panose="02020603050405020304" pitchFamily="18" charset="0"/>
              </a:rPr>
              <a:t>ПМПК-ның қызметі балаларды диагностикалау, олардың психологиялық, педагогикалық, медициналық аспектілерін зерттеу арқылы оқу процесіне интеграциялауды қамтиды. Стратегиялық жоспарлау барысында, оңтайлы әдістер мен ресурстарды пайдалану, арнайы білім беру қажеттіліктері бар балалар үшін тең құқықты білім беру ортасын қалыптастыру басты назарда </a:t>
            </a:r>
            <a:r>
              <a:rPr lang="kk-KZ" dirty="0" smtClean="0">
                <a:latin typeface="Times New Roman" panose="02020603050405020304" pitchFamily="18" charset="0"/>
                <a:cs typeface="Times New Roman" panose="02020603050405020304" pitchFamily="18" charset="0"/>
              </a:rPr>
              <a:t>тұрады.</a:t>
            </a:r>
            <a:endParaRPr lang="ru-RU" dirty="0">
              <a:latin typeface="Times New Roman" panose="02020603050405020304" pitchFamily="18" charset="0"/>
              <a:cs typeface="Times New Roman" panose="02020603050405020304" pitchFamily="18" charset="0"/>
            </a:endParaRPr>
          </a:p>
          <a:p>
            <a:pPr algn="just"/>
            <a:r>
              <a:rPr lang="kk-KZ" dirty="0" smtClean="0">
                <a:latin typeface="Times New Roman" panose="02020603050405020304" pitchFamily="18" charset="0"/>
                <a:cs typeface="Times New Roman" panose="02020603050405020304" pitchFamily="18" charset="0"/>
              </a:rPr>
              <a:t>Сонымен </a:t>
            </a:r>
            <a:r>
              <a:rPr lang="kk-KZ" dirty="0">
                <a:latin typeface="Times New Roman" panose="02020603050405020304" pitchFamily="18" charset="0"/>
                <a:cs typeface="Times New Roman" panose="02020603050405020304" pitchFamily="18" charset="0"/>
              </a:rPr>
              <a:t>қатар, ПМПК-ның әлеуметтік функциялары, яғни ата-аналармен ынтымақтастық, қоғамды ақпараттандыру және инклюзия мәдениетін дамыту – бүгінгі күннің маңызды аспектілерінің бірі. Бұл бағыт-бағдарлар елдегі білім беру жүйесін жаңғырту мен гуманизациялаудың кепілі болып табылады.</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47993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5253" y="176270"/>
            <a:ext cx="10990427" cy="5692824"/>
          </a:xfrm>
        </p:spPr>
        <p:txBody>
          <a:bodyPr/>
          <a:lstStyle/>
          <a:p>
            <a:pPr algn="just"/>
            <a:r>
              <a:rPr lang="kk-KZ" dirty="0">
                <a:latin typeface="Times New Roman" panose="02020603050405020304" pitchFamily="18" charset="0"/>
                <a:cs typeface="Times New Roman" panose="02020603050405020304" pitchFamily="18" charset="0"/>
              </a:rPr>
              <a:t>Білім беру жүйесінде психологиялық-медициналық-педагогикалық консультацияның негізгі бағдары ерекше орынды алуы тиіс. Бүгінгі күні Қазақстан Республикасында 102 ПМПК қызметін атқарады; әрбір облыста ПМПК желісі құрылды. Әлі де кей аумақтарда тапшы болуда. </a:t>
            </a:r>
            <a:endParaRPr lang="ru-RU" dirty="0">
              <a:latin typeface="Times New Roman" panose="02020603050405020304" pitchFamily="18" charset="0"/>
              <a:cs typeface="Times New Roman" panose="02020603050405020304" pitchFamily="18" charset="0"/>
            </a:endParaRPr>
          </a:p>
          <a:p>
            <a:pPr algn="just"/>
            <a:r>
              <a:rPr lang="kk-KZ" dirty="0">
                <a:latin typeface="Times New Roman" panose="02020603050405020304" pitchFamily="18" charset="0"/>
                <a:cs typeface="Times New Roman" panose="02020603050405020304" pitchFamily="18" charset="0"/>
              </a:rPr>
              <a:t>Психологиялық-медициналық–педагогикалық консультация -  ерекше білім беру қажеттіліктерін бағалау қағидаларын бекіту туралы Қазақстан Республикасы Білім және ғылым министрінің 2022 жылғы 12 қаңтардағы № 4 бұйрығына; мектепке дейінгі, орта, техникалық және кәсіптік, орта білімнен кейінгі білім беру, қосымша білім беру ұйымдарында психологиялық-педагогикалық қолдап отыру қағидаларын бекіту туралы Қазақстан Республикасы Білім және ғылым министрінің 2022 жылғы 12 қаңтардағы № 6 бұйрығына және Тиісті типтердегі және түрлердегі мектепке дейінгі, орта, техникалық және кәсіптік, орта білімнен кейінгі, қосымша білім беру ұйымдары қызметінің үлгілік қағидаларын бекіту туралы Қазақстан Республикасы Оқу-ағарту министрінің 2022 жылғы 31 тамыздағы № 385 бұйрықтарына сүйене отырып жұмыс атқарады.</a:t>
            </a:r>
            <a:endParaRPr lang="ru-RU" dirty="0">
              <a:latin typeface="Times New Roman" panose="02020603050405020304" pitchFamily="18" charset="0"/>
              <a:cs typeface="Times New Roman" panose="02020603050405020304" pitchFamily="18" charset="0"/>
            </a:endParaRP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60564"/>
            <a:ext cx="12192000" cy="24182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44600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3382" y="212074"/>
            <a:ext cx="12625331" cy="1032831"/>
          </a:xfrm>
        </p:spPr>
        <p:txBody>
          <a:bodyPr>
            <a:normAutofit fontScale="90000"/>
          </a:bodyPr>
          <a:lstStyle/>
          <a:p>
            <a:r>
              <a:rPr lang="kk-KZ" b="1" dirty="0" smtClean="0">
                <a:latin typeface="Times New Roman" panose="02020603050405020304" pitchFamily="18" charset="0"/>
                <a:cs typeface="Times New Roman" panose="02020603050405020304" pitchFamily="18" charset="0"/>
              </a:rPr>
              <a:t>ПМПК ҚЫЗМЕТІНІҢ НЕГІЗГІ БАҒЫТТАРЫ:</a:t>
            </a:r>
            <a:r>
              <a:rPr lang="ru-RU" dirty="0"/>
              <a:t/>
            </a:r>
            <a:br>
              <a:rPr lang="ru-RU" dirty="0"/>
            </a:b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474951451"/>
              </p:ext>
            </p:extLst>
          </p:nvPr>
        </p:nvGraphicFramePr>
        <p:xfrm>
          <a:off x="743637" y="600419"/>
          <a:ext cx="10658819" cy="6257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Рисунок 4"/>
          <p:cNvPicPr>
            <a:picLocks noChangeAspect="1"/>
          </p:cNvPicPr>
          <p:nvPr/>
        </p:nvPicPr>
        <p:blipFill>
          <a:blip r:embed="rId7"/>
          <a:stretch>
            <a:fillRect/>
          </a:stretch>
        </p:blipFill>
        <p:spPr>
          <a:xfrm>
            <a:off x="8445659" y="2511847"/>
            <a:ext cx="3584759" cy="4346154"/>
          </a:xfrm>
          <a:prstGeom prst="rect">
            <a:avLst/>
          </a:prstGeom>
          <a:ln>
            <a:noFill/>
          </a:ln>
          <a:effectLst>
            <a:softEdge rad="112500"/>
          </a:effectLst>
        </p:spPr>
      </p:pic>
    </p:spTree>
    <p:extLst>
      <p:ext uri="{BB962C8B-B14F-4D97-AF65-F5344CB8AC3E}">
        <p14:creationId xmlns:p14="http://schemas.microsoft.com/office/powerpoint/2010/main" val="1534917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623555" y="204220"/>
            <a:ext cx="10058400" cy="4023360"/>
          </a:xfrm>
        </p:spPr>
        <p:txBody>
          <a:bodyPr/>
          <a:lstStyle/>
          <a:p>
            <a:pPr algn="just"/>
            <a:r>
              <a:rPr lang="kk-KZ" dirty="0">
                <a:latin typeface="Times New Roman" panose="02020603050405020304" pitchFamily="18" charset="0"/>
                <a:cs typeface="Times New Roman" panose="02020603050405020304" pitchFamily="18" charset="0"/>
              </a:rPr>
              <a:t>ПМПК-ға келген баланы тексеру процесіне бір мезгілде мекеменің мамандары (дефектолог, логопед, психолог, тифлопедагог, сурдопедагог, әлеуметтік педагог және дәрігерлер невропатолог, психиатр) біртұтас команда боп қатысады. Бұл-</a:t>
            </a:r>
            <a:r>
              <a:rPr lang="kk-KZ" b="1" dirty="0">
                <a:latin typeface="Times New Roman" panose="02020603050405020304" pitchFamily="18" charset="0"/>
                <a:cs typeface="Times New Roman" panose="02020603050405020304" pitchFamily="18" charset="0"/>
              </a:rPr>
              <a:t>«бақылау-қатысу-талқылау</a:t>
            </a:r>
            <a:r>
              <a:rPr lang="kk-KZ" dirty="0">
                <a:latin typeface="Times New Roman" panose="02020603050405020304" pitchFamily="18" charset="0"/>
                <a:cs typeface="Times New Roman" panose="02020603050405020304" pitchFamily="18" charset="0"/>
              </a:rPr>
              <a:t>» түрінде өзара әрекеттесуін талап ететін процесс. </a:t>
            </a:r>
            <a:endParaRPr lang="ru-RU" dirty="0">
              <a:latin typeface="Times New Roman" panose="02020603050405020304" pitchFamily="18" charset="0"/>
              <a:cs typeface="Times New Roman" panose="02020603050405020304" pitchFamily="18" charset="0"/>
            </a:endParaRPr>
          </a:p>
          <a:p>
            <a:pPr algn="just"/>
            <a:r>
              <a:rPr lang="kk-KZ" dirty="0">
                <a:latin typeface="Times New Roman" panose="02020603050405020304" pitchFamily="18" charset="0"/>
                <a:cs typeface="Times New Roman" panose="02020603050405020304" pitchFamily="18" charset="0"/>
              </a:rPr>
              <a:t>Қазіргі таңда ПМПК-дың қызметі «әлеуметтік-педагогикалық моделі» бағыт бойынша жұмыстар жүргізілуде.</a:t>
            </a:r>
            <a:endParaRPr lang="ru-RU" dirty="0">
              <a:latin typeface="Times New Roman" panose="02020603050405020304" pitchFamily="18" charset="0"/>
              <a:cs typeface="Times New Roman" panose="02020603050405020304" pitchFamily="18" charset="0"/>
            </a:endParaRPr>
          </a:p>
          <a:p>
            <a:pPr algn="just"/>
            <a:r>
              <a:rPr lang="kk-KZ" dirty="0">
                <a:latin typeface="Times New Roman" panose="02020603050405020304" pitchFamily="18" charset="0"/>
                <a:cs typeface="Times New Roman" panose="02020603050405020304" pitchFamily="18" charset="0"/>
              </a:rPr>
              <a:t>Медициналық диагноз қоюға бағытталатын медициналық модельге қарағанда, әлеуметтік-педагогикалық модельге негізделген ПМПК қызметі балаларға білім беру ұйымдарында арнайы жағдайлар жасау мақсатында, олардың ерекше білім беру қажеттіліктерін анықтауға бағытталады. </a:t>
            </a:r>
            <a:endParaRPr lang="ru-RU"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555" y="3701666"/>
            <a:ext cx="11197544" cy="2500829"/>
          </a:xfrm>
          <a:prstGeom prst="rect">
            <a:avLst/>
          </a:prstGeom>
          <a:ln>
            <a:noFill/>
          </a:ln>
          <a:effectLst>
            <a:softEdge rad="112500"/>
          </a:effectLst>
        </p:spPr>
      </p:pic>
    </p:spTree>
    <p:extLst>
      <p:ext uri="{BB962C8B-B14F-4D97-AF65-F5344CB8AC3E}">
        <p14:creationId xmlns:p14="http://schemas.microsoft.com/office/powerpoint/2010/main" val="3359370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2200" dirty="0">
                <a:latin typeface="Times New Roman" panose="02020603050405020304" pitchFamily="18" charset="0"/>
                <a:cs typeface="Times New Roman" panose="02020603050405020304" pitchFamily="18" charset="0"/>
              </a:rPr>
              <a:t>ПМПК қызметінің әлеуметтік-педагогикалық моделі келесілер арқылы жүзеге асырылады:</a:t>
            </a:r>
            <a:r>
              <a:rPr lang="ru-RU" dirty="0"/>
              <a:t/>
            </a:r>
            <a:br>
              <a:rPr lang="ru-RU" dirty="0"/>
            </a:br>
            <a:endParaRPr lang="ru-RU" dirty="0"/>
          </a:p>
        </p:txBody>
      </p:sp>
      <p:sp>
        <p:nvSpPr>
          <p:cNvPr id="3" name="Объект 2"/>
          <p:cNvSpPr>
            <a:spLocks noGrp="1"/>
          </p:cNvSpPr>
          <p:nvPr>
            <p:ph idx="1"/>
          </p:nvPr>
        </p:nvSpPr>
        <p:spPr/>
        <p:txBody>
          <a:bodyPr/>
          <a:lstStyle/>
          <a:p>
            <a:r>
              <a:rPr lang="kk-KZ" dirty="0">
                <a:latin typeface="Times New Roman" panose="02020603050405020304" pitchFamily="18" charset="0"/>
                <a:cs typeface="Times New Roman" panose="02020603050405020304" pitchFamily="18" charset="0"/>
              </a:rPr>
              <a:t>- ПМПК қызметіне жаңа бағыттар енгізу: ЕББҚ бар баланың ерекше білім беру қажеттіліктерін бағалау және ол үшін оқытудың арнайы жағдайларын  белгілеу;</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 баланың даму проблемаларын, оқу қиындықтарын, тәрбиелеу мен әлеуметтік бейімделуін бағалаудың психологиялық-педагогикалық  үлесін ұлғайту;</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 ПМПК тұжырымдамасында медициналық диагноздардың қолдануын болдырмай, білім беру және  психологиялық-педагогикалық көмектің көлемі мен сипатын белгілейтін, ЕББҚ бар балалардың әлеуметтік-педагогикалық жіктемесін енгізу;</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 балаларды дамыту және тәрбиелеу бойынша ата-аналарға, тәрбиешілер мен мұғалімдерге консультациялық көмектің көлемін кеңейту.</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4679854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220" y="116086"/>
            <a:ext cx="11898216" cy="6108444"/>
          </a:xfrm>
        </p:spPr>
        <p:txBody>
          <a:bodyPr>
            <a:normAutofit/>
          </a:bodyPr>
          <a:lstStyle/>
          <a:p>
            <a:pPr algn="just"/>
            <a:r>
              <a:rPr lang="kk-KZ" dirty="0">
                <a:latin typeface="Times New Roman" panose="02020603050405020304" pitchFamily="18" charset="0"/>
                <a:cs typeface="Times New Roman" panose="02020603050405020304" pitchFamily="18" charset="0"/>
              </a:rPr>
              <a:t>Психологиялық-педагогикалық тексеру кешенді тексерудің негізгі бөлігі болып табылады және ПМПК-дағы тексерудің жалпы тәртібіне сәйкес жүргізіледі. Психологиялық-педагогикалық тексеру келесі тексерулерден тұрады: психологиялық, логопедтік, педагогикалық және әлеуметтік-педагогикалық.</a:t>
            </a:r>
            <a:endParaRPr lang="ru-RU" dirty="0">
              <a:latin typeface="Times New Roman" panose="02020603050405020304" pitchFamily="18" charset="0"/>
              <a:cs typeface="Times New Roman" panose="02020603050405020304" pitchFamily="18" charset="0"/>
            </a:endParaRPr>
          </a:p>
          <a:p>
            <a:pPr algn="just"/>
            <a:r>
              <a:rPr lang="kk-KZ" dirty="0">
                <a:latin typeface="Times New Roman" panose="02020603050405020304" pitchFamily="18" charset="0"/>
                <a:cs typeface="Times New Roman" panose="02020603050405020304" pitchFamily="18" charset="0"/>
              </a:rPr>
              <a:t>Психологиялық-педагогикалық тексерудің жалпы мақсаты-анықталған психикалық және әлеуметтік бұзылыстары мен проблемаларының негізінде баланың ерекше білім беру қажеттіліктерін белгілеу. </a:t>
            </a:r>
            <a:endParaRPr lang="kk-KZ" dirty="0" smtClean="0">
              <a:latin typeface="Times New Roman" panose="02020603050405020304" pitchFamily="18" charset="0"/>
              <a:cs typeface="Times New Roman" panose="02020603050405020304" pitchFamily="18" charset="0"/>
            </a:endParaRPr>
          </a:p>
          <a:p>
            <a:pPr algn="just"/>
            <a:r>
              <a:rPr lang="kk-KZ" b="1" dirty="0">
                <a:latin typeface="Times New Roman" panose="02020603050405020304" pitchFamily="18" charset="0"/>
                <a:cs typeface="Times New Roman" panose="02020603050405020304" pitchFamily="18" charset="0"/>
              </a:rPr>
              <a:t>Психологиялық-педагогикалық тексерудің міндеттері:</a:t>
            </a:r>
            <a:endParaRPr lang="ru-RU" b="1" dirty="0">
              <a:latin typeface="Times New Roman" panose="02020603050405020304" pitchFamily="18" charset="0"/>
              <a:cs typeface="Times New Roman" panose="02020603050405020304" pitchFamily="18" charset="0"/>
            </a:endParaRPr>
          </a:p>
          <a:p>
            <a:pPr lvl="0" algn="just"/>
            <a:r>
              <a:rPr lang="kk-KZ" dirty="0">
                <a:latin typeface="Times New Roman" panose="02020603050405020304" pitchFamily="18" charset="0"/>
                <a:cs typeface="Times New Roman" panose="02020603050405020304" pitchFamily="18" charset="0"/>
              </a:rPr>
              <a:t>Психикалық дамудың барлық жақтары мен ерекшеліктерін зерттеу: коммуникативтік, танымдық, эмоционалдық-еріктік саласының.</a:t>
            </a:r>
            <a:endParaRPr lang="ru-RU" dirty="0">
              <a:latin typeface="Times New Roman" panose="02020603050405020304" pitchFamily="18" charset="0"/>
              <a:cs typeface="Times New Roman" panose="02020603050405020304" pitchFamily="18" charset="0"/>
            </a:endParaRPr>
          </a:p>
          <a:p>
            <a:pPr lvl="0" algn="just"/>
            <a:r>
              <a:rPr lang="kk-KZ" dirty="0">
                <a:latin typeface="Times New Roman" panose="02020603050405020304" pitchFamily="18" charset="0"/>
                <a:cs typeface="Times New Roman" panose="02020603050405020304" pitchFamily="18" charset="0"/>
              </a:rPr>
              <a:t>Білімдері, біліктері және дағдылары қорын, мінез-құлығының әлеуметтік-бейімдеушілік ерекшеліктерін зерттеу.</a:t>
            </a:r>
            <a:endParaRPr lang="ru-RU" dirty="0">
              <a:latin typeface="Times New Roman" panose="02020603050405020304" pitchFamily="18" charset="0"/>
              <a:cs typeface="Times New Roman" panose="02020603050405020304" pitchFamily="18" charset="0"/>
            </a:endParaRPr>
          </a:p>
          <a:p>
            <a:pPr lvl="0" algn="just"/>
            <a:r>
              <a:rPr lang="kk-KZ" dirty="0">
                <a:latin typeface="Times New Roman" panose="02020603050405020304" pitchFamily="18" charset="0"/>
                <a:cs typeface="Times New Roman" panose="02020603050405020304" pitchFamily="18" charset="0"/>
              </a:rPr>
              <a:t>Дамыту, оқыту және тәрбиелеу қиындықтарын бағалаудың психологиялық-педагогикалық тәсілінің негізінде бұзылыс сипатын (түрін) квалификациялау. </a:t>
            </a:r>
            <a:endParaRPr lang="ru-RU" dirty="0">
              <a:latin typeface="Times New Roman" panose="02020603050405020304" pitchFamily="18" charset="0"/>
              <a:cs typeface="Times New Roman" panose="02020603050405020304" pitchFamily="18" charset="0"/>
            </a:endParaRPr>
          </a:p>
          <a:p>
            <a:pPr lvl="0" algn="just"/>
            <a:r>
              <a:rPr lang="kk-KZ" dirty="0">
                <a:latin typeface="Times New Roman" panose="02020603050405020304" pitchFamily="18" charset="0"/>
                <a:cs typeface="Times New Roman" panose="02020603050405020304" pitchFamily="18" charset="0"/>
              </a:rPr>
              <a:t>Баланың ерекше білім беру қажеттіліктерін бағалау және білім беру ұйымдарында оқыту мен тәрбиелеудің арнайы жағдайларын белгілеу.</a:t>
            </a:r>
            <a:endParaRPr lang="ru-RU" dirty="0">
              <a:latin typeface="Times New Roman" panose="02020603050405020304" pitchFamily="18" charset="0"/>
              <a:cs typeface="Times New Roman" panose="02020603050405020304" pitchFamily="18" charset="0"/>
            </a:endParaRPr>
          </a:p>
          <a:p>
            <a:pPr lvl="0" algn="just"/>
            <a:r>
              <a:rPr lang="kk-KZ" dirty="0">
                <a:latin typeface="Times New Roman" panose="02020603050405020304" pitchFamily="18" charset="0"/>
                <a:cs typeface="Times New Roman" panose="02020603050405020304" pitchFamily="18" charset="0"/>
              </a:rPr>
              <a:t>Баланың барлық қажетті білімдік және басқа да қызмет түрлерін алуы үшін және ерекше білім беруге қажеттілігі бар баланың отбасына әлеуметтік-педагогикалық қолдау көрсету үшін жәрдем жасау.</a:t>
            </a:r>
            <a:endParaRPr lang="ru-RU" dirty="0">
              <a:latin typeface="Times New Roman" panose="02020603050405020304" pitchFamily="18" charset="0"/>
              <a:cs typeface="Times New Roman" panose="02020603050405020304" pitchFamily="18" charset="0"/>
            </a:endParaRPr>
          </a:p>
          <a:p>
            <a:pPr algn="just"/>
            <a:endParaRPr lang="ru-RU" dirty="0"/>
          </a:p>
          <a:p>
            <a:pPr algn="just"/>
            <a:endParaRPr lang="ru-RU" dirty="0"/>
          </a:p>
        </p:txBody>
      </p:sp>
    </p:spTree>
    <p:extLst>
      <p:ext uri="{BB962C8B-B14F-4D97-AF65-F5344CB8AC3E}">
        <p14:creationId xmlns:p14="http://schemas.microsoft.com/office/powerpoint/2010/main" val="16911684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97280" y="286603"/>
            <a:ext cx="10058400" cy="804067"/>
          </a:xfrm>
        </p:spPr>
        <p:txBody>
          <a:bodyPr>
            <a:normAutofit fontScale="90000"/>
          </a:bodyPr>
          <a:lstStyle/>
          <a:p>
            <a:r>
              <a:rPr lang="kk-KZ" sz="2200" b="1" dirty="0" smtClean="0">
                <a:latin typeface="Times New Roman" panose="02020603050405020304" pitchFamily="18" charset="0"/>
                <a:cs typeface="Times New Roman" panose="02020603050405020304" pitchFamily="18" charset="0"/>
              </a:rPr>
              <a:t>ПМПК-ДА КЕШЕНДІ ТЕКСЕРУ ЖҮРГІЗУДІҢ ТӘРТІБІ:</a:t>
            </a:r>
            <a:r>
              <a:rPr lang="ru-RU" dirty="0"/>
              <a:t/>
            </a:r>
            <a:br>
              <a:rPr lang="ru-RU" dirty="0"/>
            </a:b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481848926"/>
              </p:ext>
            </p:extLst>
          </p:nvPr>
        </p:nvGraphicFramePr>
        <p:xfrm>
          <a:off x="396608" y="848300"/>
          <a:ext cx="11358390" cy="5478441"/>
        </p:xfrm>
        <a:graphic>
          <a:graphicData uri="http://schemas.openxmlformats.org/drawingml/2006/table">
            <a:tbl>
              <a:tblPr firstRow="1" bandRow="1">
                <a:tableStyleId>{D7AC3CCA-C797-4891-BE02-D94E43425B78}</a:tableStyleId>
              </a:tblPr>
              <a:tblGrid>
                <a:gridCol w="801996">
                  <a:extLst>
                    <a:ext uri="{9D8B030D-6E8A-4147-A177-3AD203B41FA5}">
                      <a16:colId xmlns:a16="http://schemas.microsoft.com/office/drawing/2014/main" val="20000"/>
                    </a:ext>
                  </a:extLst>
                </a:gridCol>
                <a:gridCol w="10556394">
                  <a:extLst>
                    <a:ext uri="{9D8B030D-6E8A-4147-A177-3AD203B41FA5}">
                      <a16:colId xmlns:a16="http://schemas.microsoft.com/office/drawing/2014/main" val="20001"/>
                    </a:ext>
                  </a:extLst>
                </a:gridCol>
              </a:tblGrid>
              <a:tr h="593845">
                <a:tc>
                  <a:txBody>
                    <a:bodyPr/>
                    <a:lstStyle/>
                    <a:p>
                      <a:r>
                        <a:rPr lang="kk-KZ" sz="2000" b="0" dirty="0" smtClean="0">
                          <a:latin typeface="Times New Roman" panose="02020603050405020304" pitchFamily="18" charset="0"/>
                          <a:cs typeface="Times New Roman" panose="02020603050405020304" pitchFamily="18" charset="0"/>
                        </a:rPr>
                        <a:t>1.</a:t>
                      </a:r>
                      <a:endParaRPr lang="ru-RU" sz="2000" b="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k-KZ" sz="2000" b="0" kern="1200" dirty="0" smtClean="0">
                          <a:effectLst/>
                          <a:latin typeface="Times New Roman" panose="02020603050405020304" pitchFamily="18" charset="0"/>
                          <a:cs typeface="Times New Roman" panose="02020603050405020304" pitchFamily="18" charset="0"/>
                        </a:rPr>
                        <a:t>Ата-аналардың шағымдары мен сұранысын анықтау.</a:t>
                      </a:r>
                      <a:endParaRPr lang="ru-RU" sz="2000" b="0" kern="1200" dirty="0" smtClean="0">
                        <a:solidFill>
                          <a:schemeClr val="lt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0"/>
                  </a:ext>
                </a:extLst>
              </a:tr>
              <a:tr h="766319">
                <a:tc>
                  <a:txBody>
                    <a:bodyPr/>
                    <a:lstStyle/>
                    <a:p>
                      <a:r>
                        <a:rPr lang="kk-KZ" sz="2000" dirty="0" smtClean="0">
                          <a:latin typeface="Times New Roman" panose="02020603050405020304" pitchFamily="18" charset="0"/>
                          <a:cs typeface="Times New Roman" panose="02020603050405020304" pitchFamily="18" charset="0"/>
                        </a:rPr>
                        <a:t>2.</a:t>
                      </a:r>
                      <a:endParaRPr lang="ru-RU"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k-KZ" sz="2000" kern="1200" dirty="0" smtClean="0">
                          <a:effectLst/>
                          <a:latin typeface="Times New Roman" panose="02020603050405020304" pitchFamily="18" charset="0"/>
                          <a:cs typeface="Times New Roman" panose="02020603050405020304" pitchFamily="18" charset="0"/>
                        </a:rPr>
                        <a:t>Анамнездік деректерді және баланың әлеуметтік жағдайының мәліметтерін алдын-ала жинауды консультацияның барлық мамандары жүргізеді.</a:t>
                      </a:r>
                      <a:endParaRPr lang="ru-RU" sz="20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1"/>
                  </a:ext>
                </a:extLst>
              </a:tr>
              <a:tr h="450826">
                <a:tc>
                  <a:txBody>
                    <a:bodyPr/>
                    <a:lstStyle/>
                    <a:p>
                      <a:r>
                        <a:rPr lang="kk-KZ" sz="2000" dirty="0" smtClean="0">
                          <a:latin typeface="Times New Roman" panose="02020603050405020304" pitchFamily="18" charset="0"/>
                          <a:cs typeface="Times New Roman" panose="02020603050405020304" pitchFamily="18" charset="0"/>
                        </a:rPr>
                        <a:t>3.</a:t>
                      </a:r>
                      <a:endParaRPr lang="ru-RU"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k-KZ" sz="2000" kern="1200" dirty="0" smtClean="0">
                          <a:effectLst/>
                          <a:latin typeface="Times New Roman" panose="02020603050405020304" pitchFamily="18" charset="0"/>
                          <a:cs typeface="Times New Roman" panose="02020603050405020304" pitchFamily="18" charset="0"/>
                        </a:rPr>
                        <a:t>Психологиялық-медициналық-педагогикалық тексеру.</a:t>
                      </a:r>
                      <a:endParaRPr lang="ru-RU" sz="20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2"/>
                  </a:ext>
                </a:extLst>
              </a:tr>
              <a:tr h="414582">
                <a:tc>
                  <a:txBody>
                    <a:bodyPr/>
                    <a:lstStyle/>
                    <a:p>
                      <a:r>
                        <a:rPr lang="kk-KZ" sz="2000" dirty="0" smtClean="0">
                          <a:latin typeface="Times New Roman" panose="02020603050405020304" pitchFamily="18" charset="0"/>
                          <a:cs typeface="Times New Roman" panose="02020603050405020304" pitchFamily="18" charset="0"/>
                        </a:rPr>
                        <a:t>4.</a:t>
                      </a:r>
                      <a:endParaRPr lang="ru-RU"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k-KZ" sz="2000" kern="1200" dirty="0" smtClean="0">
                          <a:effectLst/>
                          <a:latin typeface="Times New Roman" panose="02020603050405020304" pitchFamily="18" charset="0"/>
                          <a:cs typeface="Times New Roman" panose="02020603050405020304" pitchFamily="18" charset="0"/>
                        </a:rPr>
                        <a:t>Тексеру нәтижелерін алқалық талқылау.</a:t>
                      </a:r>
                      <a:endParaRPr lang="ru-RU" sz="20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3"/>
                  </a:ext>
                </a:extLst>
              </a:tr>
              <a:tr h="733490">
                <a:tc>
                  <a:txBody>
                    <a:bodyPr/>
                    <a:lstStyle/>
                    <a:p>
                      <a:r>
                        <a:rPr lang="kk-KZ" sz="2000" dirty="0" smtClean="0">
                          <a:latin typeface="Times New Roman" panose="02020603050405020304" pitchFamily="18" charset="0"/>
                          <a:cs typeface="Times New Roman" panose="02020603050405020304" pitchFamily="18" charset="0"/>
                        </a:rPr>
                        <a:t>5.</a:t>
                      </a:r>
                      <a:endParaRPr lang="ru-RU"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k-KZ" sz="2000" kern="1200" dirty="0" smtClean="0">
                          <a:effectLst/>
                          <a:latin typeface="Times New Roman" panose="02020603050405020304" pitchFamily="18" charset="0"/>
                          <a:cs typeface="Times New Roman" panose="02020603050405020304" pitchFamily="18" charset="0"/>
                        </a:rPr>
                        <a:t>Отбасында білім беру ұйымдарында оқыту мен тәрбиелеудің арнайы жағдайларын жасау бойынша ерекше білім беру қажеттіліктерін және тиісті ұсынымдарды айқындау.</a:t>
                      </a:r>
                      <a:endParaRPr lang="ru-RU" sz="20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4"/>
                  </a:ext>
                </a:extLst>
              </a:tr>
              <a:tr h="1052399">
                <a:tc>
                  <a:txBody>
                    <a:bodyPr/>
                    <a:lstStyle/>
                    <a:p>
                      <a:r>
                        <a:rPr lang="kk-KZ" sz="2000" dirty="0" smtClean="0">
                          <a:latin typeface="Times New Roman" panose="02020603050405020304" pitchFamily="18" charset="0"/>
                          <a:cs typeface="Times New Roman" panose="02020603050405020304" pitchFamily="18" charset="0"/>
                        </a:rPr>
                        <a:t>6.</a:t>
                      </a:r>
                      <a:endParaRPr lang="ru-RU"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k-KZ" sz="2000" kern="1200" dirty="0" smtClean="0">
                          <a:effectLst/>
                          <a:latin typeface="Times New Roman" panose="02020603050405020304" pitchFamily="18" charset="0"/>
                          <a:cs typeface="Times New Roman" panose="02020603050405020304" pitchFamily="18" charset="0"/>
                        </a:rPr>
                        <a:t>ПМПК-ның жалпы тұжырымдамасын жасау немесе егер оның тұжырымдамасын жасау үшін қосымша тексеру қажет болса, қосымша тексеру жүргізу қажеттілігі туралы шешім қабылдау (бастапқы тексеру 1-4 қабылдау ішінде жүргізілуі мүмкін). </a:t>
                      </a:r>
                      <a:endParaRPr lang="ru-RU" sz="20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5"/>
                  </a:ext>
                </a:extLst>
              </a:tr>
              <a:tr h="733490">
                <a:tc>
                  <a:txBody>
                    <a:bodyPr/>
                    <a:lstStyle/>
                    <a:p>
                      <a:r>
                        <a:rPr lang="kk-KZ" sz="2000" dirty="0" smtClean="0">
                          <a:latin typeface="Times New Roman" panose="02020603050405020304" pitchFamily="18" charset="0"/>
                          <a:cs typeface="Times New Roman" panose="02020603050405020304" pitchFamily="18" charset="0"/>
                        </a:rPr>
                        <a:t>7.</a:t>
                      </a:r>
                      <a:endParaRPr lang="ru-RU"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k-KZ" sz="2000" kern="1200" dirty="0" smtClean="0">
                          <a:effectLst/>
                          <a:latin typeface="Times New Roman" panose="02020603050405020304" pitchFamily="18" charset="0"/>
                          <a:cs typeface="Times New Roman" panose="02020603050405020304" pitchFamily="18" charset="0"/>
                        </a:rPr>
                        <a:t>Баланың даму проблемалары бойынша ата-аналарға консультация беру, оларды жеңу жолдары мен жағдайлары туралы ұсынымдар беру.</a:t>
                      </a:r>
                      <a:endParaRPr lang="ru-RU" sz="20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6"/>
                  </a:ext>
                </a:extLst>
              </a:tr>
              <a:tr h="733490">
                <a:tc>
                  <a:txBody>
                    <a:bodyPr/>
                    <a:lstStyle/>
                    <a:p>
                      <a:r>
                        <a:rPr lang="kk-KZ" sz="2000" dirty="0" smtClean="0">
                          <a:latin typeface="Times New Roman" panose="02020603050405020304" pitchFamily="18" charset="0"/>
                          <a:cs typeface="Times New Roman" panose="02020603050405020304" pitchFamily="18" charset="0"/>
                        </a:rPr>
                        <a:t>8.</a:t>
                      </a:r>
                      <a:endParaRPr lang="ru-RU" sz="2000" dirty="0">
                        <a:latin typeface="Times New Roman" panose="02020603050405020304" pitchFamily="18"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kk-KZ" sz="2000" kern="1200" dirty="0" smtClean="0">
                          <a:effectLst/>
                          <a:latin typeface="Times New Roman" panose="02020603050405020304" pitchFamily="18" charset="0"/>
                          <a:cs typeface="Times New Roman" panose="02020603050405020304" pitchFamily="18" charset="0"/>
                        </a:rPr>
                        <a:t>Кері байланыс. Ата-аналардың сұрақтарына жауаптар, ата-аналардың ұсынылған ұсынымдары түсінгенін анықтау.</a:t>
                      </a:r>
                      <a:endParaRPr lang="ru-RU" sz="2000" kern="1200" dirty="0" smtClean="0">
                        <a:solidFill>
                          <a:schemeClr val="dk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49487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03383" y="958468"/>
            <a:ext cx="10252297" cy="4836404"/>
          </a:xfrm>
        </p:spPr>
        <p:txBody>
          <a:bodyPr>
            <a:normAutofit lnSpcReduction="10000"/>
          </a:bodyPr>
          <a:lstStyle/>
          <a:p>
            <a:pPr algn="just"/>
            <a:r>
              <a:rPr lang="kk-KZ" dirty="0">
                <a:latin typeface="Times New Roman" panose="02020603050405020304" pitchFamily="18" charset="0"/>
                <a:cs typeface="Times New Roman" panose="02020603050405020304" pitchFamily="18" charset="0"/>
              </a:rPr>
              <a:t>Баланың денсаулығының ерекшеліктері туралы мәліметтерді жинау, ата-аналарымен әңгімелесу, баланың мінездемелерін, жазба жұмыстарын талдау, психологиялық-педагогикалық зерделеу, бақылау сондай-ақ  медициналық тексеру барысында жинақталған нәтижелер арқылы  ПМПК мамандары қорытынды шығарады.</a:t>
            </a:r>
            <a:endParaRPr lang="ru-RU" dirty="0">
              <a:latin typeface="Times New Roman" panose="02020603050405020304" pitchFamily="18" charset="0"/>
              <a:cs typeface="Times New Roman" panose="02020603050405020304" pitchFamily="18" charset="0"/>
            </a:endParaRPr>
          </a:p>
          <a:p>
            <a:pPr algn="just"/>
            <a:r>
              <a:rPr lang="ru-RU" dirty="0" err="1">
                <a:latin typeface="Times New Roman" panose="02020603050405020304" pitchFamily="18" charset="0"/>
                <a:cs typeface="Times New Roman" panose="02020603050405020304" pitchFamily="18" charset="0"/>
              </a:rPr>
              <a:t>Қорытындыда</a:t>
            </a:r>
            <a:r>
              <a:rPr lang="ru-RU" dirty="0">
                <a:latin typeface="Times New Roman" panose="02020603050405020304" pitchFamily="18" charset="0"/>
                <a:cs typeface="Times New Roman" panose="02020603050405020304" pitchFamily="18" charset="0"/>
              </a:rPr>
              <a:t> ПМПК </a:t>
            </a:r>
            <a:r>
              <a:rPr lang="ru-RU" dirty="0" err="1">
                <a:latin typeface="Times New Roman" panose="02020603050405020304" pitchFamily="18" charset="0"/>
                <a:cs typeface="Times New Roman" panose="02020603050405020304" pitchFamily="18" charset="0"/>
              </a:rPr>
              <a:t>медициналық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диагноздарды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көрсетпейді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мысалы</a:t>
            </a:r>
            <a:r>
              <a:rPr lang="ru-RU" dirty="0">
                <a:latin typeface="Times New Roman" panose="02020603050405020304" pitchFamily="18" charset="0"/>
                <a:cs typeface="Times New Roman" panose="02020603050405020304" pitchFamily="18" charset="0"/>
              </a:rPr>
              <a:t>:  «3-4 </a:t>
            </a:r>
            <a:r>
              <a:rPr lang="ru-RU" dirty="0" err="1">
                <a:latin typeface="Times New Roman" panose="02020603050405020304" pitchFamily="18" charset="0"/>
                <a:cs typeface="Times New Roman" panose="02020603050405020304" pitchFamily="18" charset="0"/>
              </a:rPr>
              <a:t>дәрежелі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жақты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сенсорлық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есту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қабілетінің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жоғалуы</a:t>
            </a:r>
            <a:r>
              <a:rPr lang="ru-RU" dirty="0">
                <a:latin typeface="Times New Roman" panose="02020603050405020304" pitchFamily="18" charset="0"/>
                <a:cs typeface="Times New Roman" panose="02020603050405020304" pitchFamily="18" charset="0"/>
              </a:rPr>
              <a:t>», «F70.1 </a:t>
            </a:r>
            <a:r>
              <a:rPr lang="ru-RU" dirty="0" err="1">
                <a:latin typeface="Times New Roman" panose="02020603050405020304" pitchFamily="18" charset="0"/>
                <a:cs typeface="Times New Roman" panose="02020603050405020304" pitchFamily="18" charset="0"/>
              </a:rPr>
              <a:t>Хромосомалық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бұзылулардан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туындаған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күтім</a:t>
            </a:r>
            <a:r>
              <a:rPr lang="ru-RU" dirty="0">
                <a:latin typeface="Times New Roman" panose="02020603050405020304" pitchFamily="18" charset="0"/>
                <a:cs typeface="Times New Roman" panose="02020603050405020304" pitchFamily="18" charset="0"/>
              </a:rPr>
              <a:t> мен  </a:t>
            </a:r>
            <a:r>
              <a:rPr lang="ru-RU" dirty="0" err="1">
                <a:latin typeface="Times New Roman" panose="02020603050405020304" pitchFamily="18" charset="0"/>
                <a:cs typeface="Times New Roman" panose="02020603050405020304" pitchFamily="18" charset="0"/>
              </a:rPr>
              <a:t>емдеуді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қажет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ететін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елеулі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айқын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мінез-құлық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бұзылыстары</a:t>
            </a:r>
            <a:r>
              <a:rPr lang="ru-RU" dirty="0">
                <a:latin typeface="Times New Roman" panose="02020603050405020304" pitchFamily="18" charset="0"/>
                <a:cs typeface="Times New Roman" panose="02020603050405020304" pitchFamily="18" charset="0"/>
              </a:rPr>
              <a:t> бар, </a:t>
            </a:r>
            <a:r>
              <a:rPr lang="ru-RU" dirty="0" err="1">
                <a:latin typeface="Times New Roman" panose="02020603050405020304" pitchFamily="18" charset="0"/>
                <a:cs typeface="Times New Roman" panose="02020603050405020304" pitchFamily="18" charset="0"/>
              </a:rPr>
              <a:t>Зиятының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жеңіл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бұзылысы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Ақыл-есінің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жеңіл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орташа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күрделі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бұзылысы</a:t>
            </a:r>
            <a:r>
              <a:rPr lang="ru-RU" dirty="0">
                <a:latin typeface="Times New Roman" panose="02020603050405020304" pitchFamily="18" charset="0"/>
                <a:cs typeface="Times New Roman" panose="02020603050405020304" pitchFamily="18" charset="0"/>
              </a:rPr>
              <a:t>, Даун синдромы», «ДЦП. </a:t>
            </a:r>
            <a:r>
              <a:rPr lang="ru-RU" dirty="0" err="1">
                <a:latin typeface="Times New Roman" panose="02020603050405020304" pitchFamily="18" charset="0"/>
                <a:cs typeface="Times New Roman" panose="02020603050405020304" pitchFamily="18" charset="0"/>
              </a:rPr>
              <a:t>Атоникалық-астатикалық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түрі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көздің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көлденең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нистагмы.Оң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көзді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екіншілік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глаукомасы</a:t>
            </a:r>
            <a:r>
              <a:rPr lang="ru-RU" dirty="0">
                <a:latin typeface="Times New Roman" panose="02020603050405020304" pitchFamily="18" charset="0"/>
                <a:cs typeface="Times New Roman" panose="02020603050405020304" pitchFamily="18" charset="0"/>
              </a:rPr>
              <a:t>», «Аутизм </a:t>
            </a:r>
            <a:r>
              <a:rPr lang="ru-RU" dirty="0" err="1">
                <a:latin typeface="Times New Roman" panose="02020603050405020304" pitchFamily="18" charset="0"/>
                <a:cs typeface="Times New Roman" panose="02020603050405020304" pitchFamily="18" charset="0"/>
              </a:rPr>
              <a:t>спектірінің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бұзылуы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т.б</a:t>
            </a:r>
            <a:endParaRPr lang="ru-RU" dirty="0">
              <a:latin typeface="Times New Roman" panose="02020603050405020304" pitchFamily="18" charset="0"/>
              <a:cs typeface="Times New Roman" panose="02020603050405020304" pitchFamily="18" charset="0"/>
            </a:endParaRPr>
          </a:p>
          <a:p>
            <a:pPr algn="just"/>
            <a:r>
              <a:rPr lang="ru-RU" dirty="0" err="1">
                <a:latin typeface="Times New Roman" panose="02020603050405020304" pitchFamily="18" charset="0"/>
                <a:cs typeface="Times New Roman" panose="02020603050405020304" pitchFamily="18" charset="0"/>
              </a:rPr>
              <a:t>Қазіргі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уақытта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әлеуметтік-модельге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сәйкес</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қорытындыларда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Ерекше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білім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беруді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қажет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ететін</a:t>
            </a:r>
            <a:r>
              <a:rPr lang="ru-RU" dirty="0">
                <a:latin typeface="Times New Roman" panose="02020603050405020304" pitchFamily="18" charset="0"/>
                <a:cs typeface="Times New Roman" panose="02020603050405020304" pitchFamily="18" charset="0"/>
              </a:rPr>
              <a:t> бала», «</a:t>
            </a:r>
            <a:r>
              <a:rPr lang="ru-RU" dirty="0" err="1">
                <a:latin typeface="Times New Roman" panose="02020603050405020304" pitchFamily="18" charset="0"/>
                <a:cs typeface="Times New Roman" panose="02020603050405020304" pitchFamily="18" charset="0"/>
              </a:rPr>
              <a:t>Психикалық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дамудың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тежелуі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Жеңіл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түрдегі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зиятының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бұзылуы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Мінез-құлық</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бұзылыстары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Қарым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қатынас</a:t>
            </a:r>
            <a:r>
              <a:rPr lang="ru-RU" dirty="0">
                <a:latin typeface="Times New Roman" panose="02020603050405020304" pitchFamily="18" charset="0"/>
                <a:cs typeface="Times New Roman" panose="02020603050405020304" pitchFamily="18" charset="0"/>
              </a:rPr>
              <a:t> пен </a:t>
            </a:r>
            <a:r>
              <a:rPr lang="ru-RU" dirty="0" err="1">
                <a:latin typeface="Times New Roman" panose="02020603050405020304" pitchFamily="18" charset="0"/>
                <a:cs typeface="Times New Roman" panose="02020603050405020304" pitchFamily="18" charset="0"/>
              </a:rPr>
              <a:t>әлеуметтік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өзара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әрекеттестіктің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бұзылуы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қиындықтары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қабілетінің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зақымдалуы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нашар</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көретін</a:t>
            </a:r>
            <a:r>
              <a:rPr lang="ru-RU" dirty="0">
                <a:latin typeface="Times New Roman" panose="02020603050405020304" pitchFamily="18" charset="0"/>
                <a:cs typeface="Times New Roman" panose="02020603050405020304" pitchFamily="18" charset="0"/>
              </a:rPr>
              <a:t> бала (</a:t>
            </a:r>
            <a:r>
              <a:rPr lang="ru-RU" dirty="0" err="1">
                <a:latin typeface="Times New Roman" panose="02020603050405020304" pitchFamily="18" charset="0"/>
                <a:cs typeface="Times New Roman" panose="02020603050405020304" pitchFamily="18" charset="0"/>
              </a:rPr>
              <a:t>немесе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көрмейтін</a:t>
            </a:r>
            <a:r>
              <a:rPr lang="ru-RU" dirty="0">
                <a:latin typeface="Times New Roman" panose="02020603050405020304" pitchFamily="18" charset="0"/>
                <a:cs typeface="Times New Roman" panose="02020603050405020304" pitchFamily="18" charset="0"/>
              </a:rPr>
              <a:t> бала),   «</a:t>
            </a:r>
            <a:r>
              <a:rPr lang="ru-RU" dirty="0" err="1">
                <a:latin typeface="Times New Roman" panose="02020603050405020304" pitchFamily="18" charset="0"/>
                <a:cs typeface="Times New Roman" panose="02020603050405020304" pitchFamily="18" charset="0"/>
              </a:rPr>
              <a:t>Есту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қабілетінің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зақымдалуы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кохлеарлы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импланты</a:t>
            </a:r>
            <a:r>
              <a:rPr lang="ru-RU" dirty="0">
                <a:latin typeface="Times New Roman" panose="02020603050405020304" pitchFamily="18" charset="0"/>
                <a:cs typeface="Times New Roman" panose="02020603050405020304" pitchFamily="18" charset="0"/>
              </a:rPr>
              <a:t> бар бала» (</a:t>
            </a:r>
            <a:r>
              <a:rPr lang="ru-RU" dirty="0" err="1">
                <a:latin typeface="Times New Roman" panose="02020603050405020304" pitchFamily="18" charset="0"/>
                <a:cs typeface="Times New Roman" panose="02020603050405020304" pitchFamily="18" charset="0"/>
              </a:rPr>
              <a:t>естімейтін</a:t>
            </a:r>
            <a:r>
              <a:rPr lang="ru-RU" dirty="0">
                <a:latin typeface="Times New Roman" panose="02020603050405020304" pitchFamily="18" charset="0"/>
                <a:cs typeface="Times New Roman" panose="02020603050405020304" pitchFamily="18" charset="0"/>
              </a:rPr>
              <a:t> бала),   </a:t>
            </a:r>
            <a:r>
              <a:rPr lang="ru-RU" dirty="0" err="1" smtClean="0">
                <a:latin typeface="Times New Roman" panose="02020603050405020304" pitchFamily="18" charset="0"/>
                <a:cs typeface="Times New Roman" panose="02020603050405020304" pitchFamily="18" charset="0"/>
              </a:rPr>
              <a:t>Тірек</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қимыл</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аппаратының</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бұзылуы:өз</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бетінше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жүріп</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тұрады</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және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жеке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күтімді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қажет</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етпейді</a:t>
            </a:r>
            <a:r>
              <a:rPr lang="ru-RU"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2616081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598</TotalTime>
  <Words>1587</Words>
  <Application>Microsoft Office PowerPoint</Application>
  <PresentationFormat>Широкоэкранный</PresentationFormat>
  <Paragraphs>86</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Calibri</vt:lpstr>
      <vt:lpstr>Calibri Light</vt:lpstr>
      <vt:lpstr>Times New Roman</vt:lpstr>
      <vt:lpstr>Ретро</vt:lpstr>
      <vt:lpstr>«ҚАЗІРГІ ТАҢДАҒЫ ПМПК-НЫҢ НЕГІЗГІ БАҒЫТ-БАҒДАРЫ»</vt:lpstr>
      <vt:lpstr>ПМПК-ҚЫЗМЕТІНІҢ МАЗМҰНЫ</vt:lpstr>
      <vt:lpstr>Презентация PowerPoint</vt:lpstr>
      <vt:lpstr>ПМПК ҚЫЗМЕТІНІҢ НЕГІЗГІ БАҒЫТТАРЫ: </vt:lpstr>
      <vt:lpstr>Презентация PowerPoint</vt:lpstr>
      <vt:lpstr>ПМПК қызметінің әлеуметтік-педагогикалық моделі келесілер арқылы жүзеге асырылады: </vt:lpstr>
      <vt:lpstr>Презентация PowerPoint</vt:lpstr>
      <vt:lpstr>ПМПК-ДА КЕШЕНДІ ТЕКСЕРУ ЖҮРГІЗУДІҢ ТӘРТІБІ: </vt:lpstr>
      <vt:lpstr>Презентация PowerPoint</vt:lpstr>
      <vt:lpstr>Презентация PowerPoint</vt:lpstr>
      <vt:lpstr>Презентация PowerPoint</vt:lpstr>
      <vt:lpstr>Ерекше білім беру қажеттіліктері - бұл оқушылардың сапалы білім алулары үшін психологиялық-педагогикалық, әлеуметтік және басқа да көмек алу қажеттіліктері (ұсынымдары): </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«Қазіргі таңдағы ПМПК-ның негізгі бағыт-бағдары»</dc:title>
  <dc:creator>Пользователь Windows</dc:creator>
  <cp:lastModifiedBy>user</cp:lastModifiedBy>
  <cp:revision>33</cp:revision>
  <cp:lastPrinted>2024-08-12T19:36:37Z</cp:lastPrinted>
  <dcterms:created xsi:type="dcterms:W3CDTF">2024-08-08T05:12:33Z</dcterms:created>
  <dcterms:modified xsi:type="dcterms:W3CDTF">2024-08-13T08:11:17Z</dcterms:modified>
</cp:coreProperties>
</file>