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73" r:id="rId4"/>
    <p:sldId id="275" r:id="rId5"/>
    <p:sldId id="276" r:id="rId6"/>
    <p:sldId id="281" r:id="rId7"/>
    <p:sldId id="277" r:id="rId8"/>
    <p:sldId id="278" r:id="rId9"/>
    <p:sldId id="279" r:id="rId10"/>
    <p:sldId id="280" r:id="rId11"/>
    <p:sldId id="270" r:id="rId12"/>
    <p:sldId id="258" r:id="rId13"/>
    <p:sldId id="268" r:id="rId14"/>
    <p:sldId id="271" r:id="rId15"/>
    <p:sldId id="260" r:id="rId16"/>
    <p:sldId id="272" r:id="rId17"/>
    <p:sldId id="27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049458661417319E-2"/>
          <c:y val="0.1007812438003664"/>
          <c:w val="0.93095054133858268"/>
          <c:h val="0.662662606873609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бала саны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2022 жыл</c:v>
                </c:pt>
                <c:pt idx="1">
                  <c:v>2023 жыл</c:v>
                </c:pt>
                <c:pt idx="2">
                  <c:v>2024 жыл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110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6-46C2-8F98-66824C1799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ЕЖБ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2022 жыл</c:v>
                </c:pt>
                <c:pt idx="1">
                  <c:v>2023 жыл</c:v>
                </c:pt>
                <c:pt idx="2">
                  <c:v>2024 жыл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06-46C2-8F98-66824C1799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Мүгедектігі бар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2022 жыл</c:v>
                </c:pt>
                <c:pt idx="1">
                  <c:v>2023 жыл</c:v>
                </c:pt>
                <c:pt idx="2">
                  <c:v>2024 жыл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6-46C2-8F98-66824C179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463600"/>
        <c:axId val="451458352"/>
        <c:axId val="0"/>
      </c:bar3DChart>
      <c:catAx>
        <c:axId val="451463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1458352"/>
        <c:crosses val="autoZero"/>
        <c:auto val="1"/>
        <c:lblAlgn val="ctr"/>
        <c:lblOffset val="100"/>
        <c:noMultiLvlLbl val="0"/>
      </c:catAx>
      <c:valAx>
        <c:axId val="45145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1463600"/>
        <c:crosses val="autoZero"/>
        <c:crossBetween val="between"/>
      </c:valAx>
      <c:dTable>
        <c:showHorzBorder val="1"/>
        <c:showVertBorder val="1"/>
        <c:showOutline val="0"/>
        <c:showKeys val="1"/>
        <c:spPr>
          <a:solidFill>
            <a:srgbClr val="FFC0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268282480314957"/>
          <c:y val="0.22265623630313508"/>
          <c:w val="0.7660885826771654"/>
          <c:h val="8.3101978217745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0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0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71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5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18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0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1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4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6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0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15E1-81BD-4B21-89A2-AF412180F87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A57F3F-C94D-479F-B1FC-D11AD4A28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00C04-713B-4B45-AFAA-CFB803B9C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66" y="2114360"/>
            <a:ext cx="10324099" cy="205965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cap="none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тамыз конференциясы</a:t>
            </a:r>
            <a:br>
              <a:rPr lang="kk-KZ" sz="2400" b="1" cap="none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2400" b="1" cap="none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2400" b="1" cap="none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kk-KZ" sz="2800" b="1" cap="none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«Психологиялық-педагогикалық түзеу кабинеті жағдайында отбасыларға ерте көмек  көрсетудің жүйелі моделі»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361DED-5978-4B88-B491-56496D14E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63" y="5644118"/>
            <a:ext cx="9458100" cy="97803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kk-KZ" sz="7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 басқармасының «Арқалық қаласының психологиялық-педагогикалық түзеу </a:t>
            </a:r>
            <a:r>
              <a:rPr lang="kk-KZ" sz="7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</a:t>
            </a:r>
            <a:r>
              <a:rPr lang="kk-KZ" sz="7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коммуналдық мемлекеттік мекемесінің меңгерушісі  Капсемет Рита Мидехатовна</a:t>
            </a:r>
            <a:endParaRPr lang="ru-KZ" sz="72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5051F-C0AA-4987-9B7D-7DC99935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3" t="-3766" r="82376" b="3766"/>
          <a:stretch/>
        </p:blipFill>
        <p:spPr>
          <a:xfrm>
            <a:off x="877871" y="235847"/>
            <a:ext cx="1159553" cy="11084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FF6855-91FE-4E98-8A55-86970950B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t="20686" r="20298" b="20595"/>
          <a:stretch/>
        </p:blipFill>
        <p:spPr>
          <a:xfrm>
            <a:off x="9845470" y="235847"/>
            <a:ext cx="1162841" cy="11591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7980D-C6CF-4868-8F87-5CD7846E9511}"/>
              </a:ext>
            </a:extLst>
          </p:cNvPr>
          <p:cNvSpPr txBox="1"/>
          <p:nvPr/>
        </p:nvSpPr>
        <p:spPr>
          <a:xfrm>
            <a:off x="1850993" y="328412"/>
            <a:ext cx="768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 басқармасының </a:t>
            </a:r>
            <a:b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«Арқалық қаласының психологиялық-педагогикалық</a:t>
            </a:r>
          </a:p>
          <a:p>
            <a:pPr algn="ctr"/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түзеу 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коммуналдық мемлекеттік мекемесі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9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8000">
              <a:srgbClr val="D4F1FB"/>
            </a:gs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80774-CE7B-427E-9DD8-903D196D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528" y="455198"/>
            <a:ext cx="9775031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ППТК-да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0-3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73EA38-EFE9-498C-96B5-0918E3760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17762"/>
          <a:stretch/>
        </p:blipFill>
        <p:spPr>
          <a:xfrm>
            <a:off x="6854972" y="2386569"/>
            <a:ext cx="5164502" cy="31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11B0D4A-88A1-49AF-AA81-729ECB838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363710"/>
              </p:ext>
            </p:extLst>
          </p:nvPr>
        </p:nvGraphicFramePr>
        <p:xfrm>
          <a:off x="391313" y="862599"/>
          <a:ext cx="8128000" cy="513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65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5FDFDA-6BE1-41E2-9A75-B126A8B09D5C}"/>
              </a:ext>
            </a:extLst>
          </p:cNvPr>
          <p:cNvSpPr/>
          <p:nvPr/>
        </p:nvSpPr>
        <p:spPr>
          <a:xfrm>
            <a:off x="768625" y="428178"/>
            <a:ext cx="112113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отбасыларына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бар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отбасыларына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көрсетілетін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тартылуына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жәрдемдесуге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қатынастарын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құрдастарының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енгізуге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кірігуіне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күтетін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құзыреттілігін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C53F6-5C5D-4453-BC07-B664C0CB96F5}"/>
              </a:ext>
            </a:extLst>
          </p:cNvPr>
          <p:cNvSpPr txBox="1"/>
          <p:nvPr/>
        </p:nvSpPr>
        <p:spPr>
          <a:xfrm>
            <a:off x="768625" y="3218265"/>
            <a:ext cx="8661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AF7E0-826E-4E87-95E3-DD513714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216" y="3218265"/>
            <a:ext cx="2562748" cy="3547667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F52EACD4-A723-48AA-AEB8-6C760C9A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5" y="3714212"/>
            <a:ext cx="8443613" cy="2803229"/>
          </a:xfrm>
        </p:spPr>
        <p:txBody>
          <a:bodyPr>
            <a:noAutofit/>
          </a:bodyPr>
          <a:lstStyle/>
          <a:p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аналармен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ойнауын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скринингтік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дамуды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ойындағы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сынақтар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еліктеу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8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DFC3ED-B26B-4771-A610-5C1E1B7E3712}"/>
              </a:ext>
            </a:extLst>
          </p:cNvPr>
          <p:cNvSpPr/>
          <p:nvPr/>
        </p:nvSpPr>
        <p:spPr>
          <a:xfrm>
            <a:off x="221939" y="562156"/>
            <a:ext cx="5202317" cy="1760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8C7A585-8AFF-44F0-97E0-2C4F828F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050" y="2805109"/>
            <a:ext cx="3983443" cy="102389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 көрсетудің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1B20FC-242D-4479-8A76-AFE1B4621430}"/>
              </a:ext>
            </a:extLst>
          </p:cNvPr>
          <p:cNvSpPr/>
          <p:nvPr/>
        </p:nvSpPr>
        <p:spPr>
          <a:xfrm>
            <a:off x="221939" y="871958"/>
            <a:ext cx="4965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отбасыларына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DB0CB2-CCA7-4D2A-BADA-F0F6F3E5D761}"/>
              </a:ext>
            </a:extLst>
          </p:cNvPr>
          <p:cNvSpPr/>
          <p:nvPr/>
        </p:nvSpPr>
        <p:spPr>
          <a:xfrm>
            <a:off x="5771969" y="568341"/>
            <a:ext cx="6198091" cy="175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873B17-B92D-4A55-A4CE-E838B080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1" y="4303206"/>
            <a:ext cx="5224725" cy="2181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94AB59-7A23-49F9-9EE9-1BC7074D8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244" y="4303205"/>
            <a:ext cx="6181816" cy="21813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FB7329-437A-4E07-99F9-0DD031061762}"/>
              </a:ext>
            </a:extLst>
          </p:cNvPr>
          <p:cNvSpPr/>
          <p:nvPr/>
        </p:nvSpPr>
        <p:spPr>
          <a:xfrm>
            <a:off x="5823014" y="5621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кідірісі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сәбилер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әл-ауқаты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қызметтермен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F0FA05-FC1A-440A-835C-E8C5FB7A23A2}"/>
              </a:ext>
            </a:extLst>
          </p:cNvPr>
          <p:cNvSpPr/>
          <p:nvPr/>
        </p:nvSpPr>
        <p:spPr>
          <a:xfrm>
            <a:off x="221939" y="42796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тежелуі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құзыреттерді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көмектесетін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тәжірибемен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етуді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үйренуге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C77CCA-A15D-44A9-B8AB-78F9FE92F0C4}"/>
              </a:ext>
            </a:extLst>
          </p:cNvPr>
          <p:cNvSpPr/>
          <p:nvPr/>
        </p:nvSpPr>
        <p:spPr>
          <a:xfrm>
            <a:off x="5874060" y="42796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отбасылармен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адамдармен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серіктестікте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kk-KZ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үйретеді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D535AE51-10FC-44A0-9C6E-606C0797140E}"/>
              </a:ext>
            </a:extLst>
          </p:cNvPr>
          <p:cNvSpPr/>
          <p:nvPr/>
        </p:nvSpPr>
        <p:spPr>
          <a:xfrm rot="8989715">
            <a:off x="3358474" y="3977945"/>
            <a:ext cx="711457" cy="220102"/>
          </a:xfrm>
          <a:prstGeom prst="rightArrow">
            <a:avLst>
              <a:gd name="adj1" fmla="val 574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7F9AC33-B794-46F2-8022-A0774675D5FC}"/>
              </a:ext>
            </a:extLst>
          </p:cNvPr>
          <p:cNvSpPr/>
          <p:nvPr/>
        </p:nvSpPr>
        <p:spPr>
          <a:xfrm rot="1534910">
            <a:off x="7445794" y="3936889"/>
            <a:ext cx="792673" cy="234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1482EE8B-1D68-4240-B432-1F5CC017ACD8}"/>
              </a:ext>
            </a:extLst>
          </p:cNvPr>
          <p:cNvSpPr/>
          <p:nvPr/>
        </p:nvSpPr>
        <p:spPr>
          <a:xfrm rot="7074974">
            <a:off x="3478786" y="2181175"/>
            <a:ext cx="249439" cy="737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58854E96-40E3-489D-A9FB-0B7864B71A59}"/>
              </a:ext>
            </a:extLst>
          </p:cNvPr>
          <p:cNvSpPr/>
          <p:nvPr/>
        </p:nvSpPr>
        <p:spPr>
          <a:xfrm rot="19346922">
            <a:off x="7130626" y="2445575"/>
            <a:ext cx="675549" cy="220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46545DE2-DD0D-486D-81EC-3EDE37A39EAB}"/>
              </a:ext>
            </a:extLst>
          </p:cNvPr>
          <p:cNvSpPr txBox="1">
            <a:spLocks/>
          </p:cNvSpPr>
          <p:nvPr/>
        </p:nvSpPr>
        <p:spPr>
          <a:xfrm>
            <a:off x="3635050" y="2790177"/>
            <a:ext cx="3983443" cy="10238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 </a:t>
            </a:r>
            <a:r>
              <a:rPr lang="kk-KZ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 көрсетудің</a:t>
            </a:r>
            <a:r>
              <a:rPr lang="ru-RU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мақсатын анықтау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6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D6B16D-5227-4AFD-9CF4-5A02EE967508}"/>
              </a:ext>
            </a:extLst>
          </p:cNvPr>
          <p:cNvSpPr/>
          <p:nvPr/>
        </p:nvSpPr>
        <p:spPr>
          <a:xfrm>
            <a:off x="194337" y="889843"/>
            <a:ext cx="111760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өкілдерінің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өтініші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ПМПК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endParaRPr lang="ru-RU" sz="24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бағалауымен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корсету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шартпен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түзету-дамыту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жинақталады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саны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санымен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түзету-дамыту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болуымен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B4D851-D489-4676-A9C0-0D1A47AC6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7765576" y="248626"/>
            <a:ext cx="4232087" cy="257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44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1EEDEC-486E-467B-8A8E-B7B2411F6333}"/>
              </a:ext>
            </a:extLst>
          </p:cNvPr>
          <p:cNvSpPr/>
          <p:nvPr/>
        </p:nvSpPr>
        <p:spPr>
          <a:xfrm>
            <a:off x="744344" y="486639"/>
            <a:ext cx="11045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9C5E8A-8FA2-4A35-ACD8-A17814BD204D}"/>
              </a:ext>
            </a:extLst>
          </p:cNvPr>
          <p:cNvSpPr/>
          <p:nvPr/>
        </p:nvSpPr>
        <p:spPr>
          <a:xfrm>
            <a:off x="744344" y="1556628"/>
            <a:ext cx="11158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психолог, дефектолог, логопед, ФК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нұсқаушысы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082AFE-E0CB-4657-BF1F-A2B5F29A2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3226781"/>
            <a:ext cx="3990606" cy="295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EA69BF-1145-478D-AEA1-1B7F8A0E0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 b="16136"/>
          <a:stretch/>
        </p:blipFill>
        <p:spPr>
          <a:xfrm>
            <a:off x="5388086" y="3135799"/>
            <a:ext cx="3373749" cy="313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0B7879-41CE-4B41-B9A2-8E8C5F496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542" y="3226781"/>
            <a:ext cx="2629153" cy="300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685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5AFD4-9CD9-4159-AADA-D849C1C3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840" y="631377"/>
            <a:ext cx="7712065" cy="839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бағдарламаларында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31C88-A6EB-499A-84D6-F0688747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77" y="2081487"/>
            <a:ext cx="10571072" cy="441776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құзыреттерді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моториканы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салу,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манипуляциялау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өзіне-өзі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текстураларды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дәмдерді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иістерді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058CA-ECD8-450A-A7D0-B4B0E799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5" y="65199"/>
            <a:ext cx="2936248" cy="20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CBF18-7D93-4374-BB88-6FA5E826B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134" y="800139"/>
            <a:ext cx="10781732" cy="666191"/>
          </a:xfrm>
        </p:spPr>
        <p:txBody>
          <a:bodyPr/>
          <a:lstStyle/>
          <a:p>
            <a:pPr algn="l"/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жас-баланың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кезеңі,ол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16920D-6E64-49F6-B351-84CC7424F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678" y="1744361"/>
            <a:ext cx="9929757" cy="457455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маңыздылары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адаммен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мінез-құлықты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ауыстыруларының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болуы;құрдастарымен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42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DC012-BD48-494F-B506-3E5C30BC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3" y="5244251"/>
            <a:ext cx="9335068" cy="1320800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Сөзімнің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"ДАРА"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Шеврон компаниясына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әне</a:t>
            </a:r>
            <a:r>
              <a:rPr lang="kk-KZ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 Арнайы инклюзивтік білім берудің ұлттық ғылыми-практикалық орталығының мамандарына </a:t>
            </a:r>
            <a:r>
              <a:rPr lang="kk-KZ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айтқым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B164D-2709-4855-8693-37ADD78B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15" y="1771013"/>
            <a:ext cx="9763203" cy="2787339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 жылдың сәуір айынан бастап еліміздің 11 пилоттық өңірінде «Дара» қоры «Шеврон» компаниясының қолдауымен Оқу-ағарту министрлігімен және Қазақстан Республикасы Оқу-ағарту министрлігінің Арнайы және инклюзивтік білім берудің ұлттық ғылыми-практикалық орталығымен серіктестікте Қазақстан Республикасы «Мүмкіндіктер уақыты» жобасын жүзеге асыруда.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«Мүмкіндіктер уақыты» жобасы 17 психологиялық-педагогикалық түзету кабинетінің базасында тәуекел тобындағы балалары бар отбасыларға ерте қолдау көрсету желісін дамытуға және осы қызметтерде жұмыс істеу үшін ерте қолдау мамандарын (трансдисциплинарлық мамандарды) оқытуға бағытталған.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019EC-A2A5-458A-86EF-695FCD17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7" y="379309"/>
            <a:ext cx="1543637" cy="12069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7640D-6EFD-4B4A-8FEB-4E2FCFBB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55" y="71268"/>
            <a:ext cx="1749225" cy="1749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6607BA-6653-48AF-95EA-FC3091044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23" t="-3766" r="82376" b="3766"/>
          <a:stretch/>
        </p:blipFill>
        <p:spPr>
          <a:xfrm>
            <a:off x="7816410" y="292949"/>
            <a:ext cx="1159553" cy="11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7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F81B3-3882-4984-9DED-25627485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0" y="1364201"/>
            <a:ext cx="10286588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</a:t>
            </a:r>
            <a:r>
              <a:rPr lang="kk-KZ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рларыңызға рахмет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901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CAF848-3264-4058-B9A5-DF49C2FFB722}"/>
              </a:ext>
            </a:extLst>
          </p:cNvPr>
          <p:cNvSpPr txBox="1"/>
          <p:nvPr/>
        </p:nvSpPr>
        <p:spPr>
          <a:xfrm>
            <a:off x="920513" y="2216527"/>
            <a:ext cx="943813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</a:t>
            </a:r>
            <a:r>
              <a:rPr lang="kk-KZ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геңіміз не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жас-баланың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жас-сөйлеу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құрдастарымен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D76E1-869E-43FC-B235-8978F04B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6" y="313899"/>
            <a:ext cx="3001087" cy="2060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AB3461-D761-4E3E-9D86-F9F4152E7FA9}"/>
              </a:ext>
            </a:extLst>
          </p:cNvPr>
          <p:cNvSpPr txBox="1"/>
          <p:nvPr/>
        </p:nvSpPr>
        <p:spPr>
          <a:xfrm>
            <a:off x="3231533" y="391896"/>
            <a:ext cx="8205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Ойын-бұл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енеді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Ойын-бұл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ізденімпаздық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жарқылын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ұшқын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В. А.</a:t>
            </a:r>
          </a:p>
        </p:txBody>
      </p:sp>
    </p:spTree>
    <p:extLst>
      <p:ext uri="{BB962C8B-B14F-4D97-AF65-F5344CB8AC3E}">
        <p14:creationId xmlns:p14="http://schemas.microsoft.com/office/powerpoint/2010/main" val="305139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0F477-66FD-4DE5-82D2-CDC584EF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4" y="282054"/>
            <a:ext cx="11264457" cy="837062"/>
          </a:xfrm>
        </p:spPr>
        <p:txBody>
          <a:bodyPr>
            <a:normAutofit/>
          </a:bodyPr>
          <a:lstStyle/>
          <a:p>
            <a:pPr algn="ctr"/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 түзеу кабинеті жағдайында</a:t>
            </a:r>
            <a:b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отбасыларға ерте көмек  көрсетудің жүйелі моделі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0594" y="2270319"/>
            <a:ext cx="3347390" cy="3347390"/>
          </a:xfr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1DE1B76-0CB0-4207-8401-374339309962}"/>
              </a:ext>
            </a:extLst>
          </p:cNvPr>
          <p:cNvSpPr/>
          <p:nvPr/>
        </p:nvSpPr>
        <p:spPr>
          <a:xfrm>
            <a:off x="6523629" y="1636264"/>
            <a:ext cx="3603010" cy="837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2620370" y="1636263"/>
            <a:ext cx="3048001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6865566-C2CB-4B0E-B093-B1B62A73DEAB}"/>
              </a:ext>
            </a:extLst>
          </p:cNvPr>
          <p:cNvSpPr/>
          <p:nvPr/>
        </p:nvSpPr>
        <p:spPr>
          <a:xfrm>
            <a:off x="7472380" y="3091546"/>
            <a:ext cx="3111689" cy="725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AABD290-F7A8-4B6C-8EC7-6F92954FE763}"/>
              </a:ext>
            </a:extLst>
          </p:cNvPr>
          <p:cNvSpPr/>
          <p:nvPr/>
        </p:nvSpPr>
        <p:spPr>
          <a:xfrm>
            <a:off x="7079890" y="4445757"/>
            <a:ext cx="3896668" cy="776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pPr algn="ctr"/>
            <a:endParaRPr lang="ru-RU" sz="32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AD05CED-1620-49F5-9A1F-0299959056F1}"/>
              </a:ext>
            </a:extLst>
          </p:cNvPr>
          <p:cNvSpPr/>
          <p:nvPr/>
        </p:nvSpPr>
        <p:spPr>
          <a:xfrm>
            <a:off x="3674861" y="5850901"/>
            <a:ext cx="3330053" cy="725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318B9CB-33F7-4B6B-B5CC-7E763BB43AB3}"/>
              </a:ext>
            </a:extLst>
          </p:cNvPr>
          <p:cNvSpPr/>
          <p:nvPr/>
        </p:nvSpPr>
        <p:spPr>
          <a:xfrm rot="16200000">
            <a:off x="4362193" y="2913585"/>
            <a:ext cx="1052926" cy="38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DFB07DD-68A7-4A24-A704-42C622E0172A}"/>
              </a:ext>
            </a:extLst>
          </p:cNvPr>
          <p:cNvSpPr/>
          <p:nvPr/>
        </p:nvSpPr>
        <p:spPr>
          <a:xfrm rot="19240127">
            <a:off x="5005413" y="2992177"/>
            <a:ext cx="2006967" cy="38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40A2992-435D-4CB8-9CE5-8A1263CF1230}"/>
              </a:ext>
            </a:extLst>
          </p:cNvPr>
          <p:cNvSpPr/>
          <p:nvPr/>
        </p:nvSpPr>
        <p:spPr>
          <a:xfrm rot="21333775">
            <a:off x="5351714" y="3750218"/>
            <a:ext cx="2113336" cy="38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1B04FAC-88B4-404E-81B0-C6AC23BCAD65}"/>
              </a:ext>
            </a:extLst>
          </p:cNvPr>
          <p:cNvSpPr/>
          <p:nvPr/>
        </p:nvSpPr>
        <p:spPr>
          <a:xfrm rot="932201">
            <a:off x="5341987" y="4397801"/>
            <a:ext cx="1361193" cy="38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845C3569-6F11-40F0-81F3-132AE767DDC1}"/>
              </a:ext>
            </a:extLst>
          </p:cNvPr>
          <p:cNvSpPr/>
          <p:nvPr/>
        </p:nvSpPr>
        <p:spPr>
          <a:xfrm rot="5400000">
            <a:off x="4741255" y="5041228"/>
            <a:ext cx="1052926" cy="38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2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0F477-66FD-4DE5-82D2-CDC584EF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1" y="537132"/>
            <a:ext cx="11264457" cy="837062"/>
          </a:xfrm>
        </p:spPr>
        <p:txBody>
          <a:bodyPr>
            <a:normAutofit/>
          </a:bodyPr>
          <a:lstStyle/>
          <a:p>
            <a:pPr algn="ctr"/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 түзеу кабинеті жағдайында</a:t>
            </a:r>
            <a:b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отбасыларға ерте көмек  көрсетудің жүйелі моделі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77" y="1016448"/>
            <a:ext cx="2629227" cy="2629227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2276647" y="1776174"/>
            <a:ext cx="4162568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5449-03C6-429C-B627-2F06E3D3B630}"/>
              </a:ext>
            </a:extLst>
          </p:cNvPr>
          <p:cNvSpPr txBox="1"/>
          <p:nvPr/>
        </p:nvSpPr>
        <p:spPr>
          <a:xfrm>
            <a:off x="1027194" y="3023024"/>
            <a:ext cx="108054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пәндік-дамыту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баламен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істеудің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(Монтессори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Стребелева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8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33" y="575369"/>
            <a:ext cx="2629227" cy="2629227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1723230" y="411475"/>
            <a:ext cx="5871064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Диагностиқалық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5449-03C6-429C-B627-2F06E3D3B630}"/>
              </a:ext>
            </a:extLst>
          </p:cNvPr>
          <p:cNvSpPr txBox="1"/>
          <p:nvPr/>
        </p:nvSpPr>
        <p:spPr>
          <a:xfrm>
            <a:off x="767885" y="1575913"/>
            <a:ext cx="9263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(мотор,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б.)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тесттер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сынамалар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қолданылады,баланы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іс-әрекеттерде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бейнематериалдарды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талқыланады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түзету-дамыту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3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4836" y="379816"/>
            <a:ext cx="2629227" cy="2629227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794977" y="379816"/>
            <a:ext cx="9263218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Диагностиқалық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 </a:t>
            </a:r>
          </a:p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 </a:t>
            </a:r>
            <a:r>
              <a:rPr lang="ru-RU" sz="32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RCDI-2000</a:t>
            </a:r>
            <a:r>
              <a:rPr lang="ru-RU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әдістеменің мақсаты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5449-03C6-429C-B627-2F06E3D3B630}"/>
              </a:ext>
            </a:extLst>
          </p:cNvPr>
          <p:cNvSpPr txBox="1"/>
          <p:nvPr/>
        </p:nvSpPr>
        <p:spPr>
          <a:xfrm>
            <a:off x="539130" y="1349725"/>
            <a:ext cx="92632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ППТК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-да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диагностикалаудың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әдісі-баланың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KID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RCDI-2000</a:t>
            </a:r>
            <a:r>
              <a:rPr lang="kk-KZ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Әдістеменің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мақсаты-дамуы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тежелген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процедуралары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динамиканы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</a:t>
            </a:r>
            <a:r>
              <a:rPr lang="ru-RU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дамуда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қалушылықтың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тереңдетілген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шешілуде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рұқсатымен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сауалнаманы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1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33" y="575369"/>
            <a:ext cx="2629227" cy="2629227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1919251" y="1052920"/>
            <a:ext cx="5871064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5449-03C6-429C-B627-2F06E3D3B630}"/>
              </a:ext>
            </a:extLst>
          </p:cNvPr>
          <p:cNvSpPr txBox="1"/>
          <p:nvPr/>
        </p:nvSpPr>
        <p:spPr>
          <a:xfrm>
            <a:off x="972603" y="2438263"/>
            <a:ext cx="8553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шынықтыру-сауықтыру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Танымдық-сөйлеу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бағытқа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зейінді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леуметтік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әлеуметтік-тұлғалық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даралығы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аударылады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4320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0F477-66FD-4DE5-82D2-CDC584EF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1" y="537132"/>
            <a:ext cx="11264457" cy="837062"/>
          </a:xfrm>
        </p:spPr>
        <p:txBody>
          <a:bodyPr>
            <a:normAutofit/>
          </a:bodyPr>
          <a:lstStyle/>
          <a:p>
            <a:pPr algn="ctr"/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 түзеу кабинеті жағдайында</a:t>
            </a:r>
            <a:b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отбасыларға ерте көмек  көрсетудің жүйелі моделі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33" y="575369"/>
            <a:ext cx="2629227" cy="2629227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1796421" y="1778424"/>
            <a:ext cx="5871064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Қенес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 </a:t>
            </a: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5449-03C6-429C-B627-2F06E3D3B630}"/>
              </a:ext>
            </a:extLst>
          </p:cNvPr>
          <p:cNvSpPr txBox="1"/>
          <p:nvPr/>
        </p:nvSpPr>
        <p:spPr>
          <a:xfrm>
            <a:off x="1095432" y="2760408"/>
            <a:ext cx="8553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Психологиялықпедагогиқалық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тузету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кабинетінің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мекемесінде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әл-ауқатын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;-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тәрбиесінің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45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0F477-66FD-4DE5-82D2-CDC584EF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1" y="537132"/>
            <a:ext cx="11264457" cy="837062"/>
          </a:xfrm>
        </p:spPr>
        <p:txBody>
          <a:bodyPr>
            <a:normAutofit/>
          </a:bodyPr>
          <a:lstStyle/>
          <a:p>
            <a:pPr algn="ctr"/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 түзеу кабинеті жағдайында</a:t>
            </a:r>
            <a:b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cap="non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отбасыларға ерте көмек  көрсетудің жүйелі моделі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 descr="Семья с двумя детьми">
            <a:extLst>
              <a:ext uri="{FF2B5EF4-FFF2-40B4-BE49-F238E27FC236}">
                <a16:creationId xmlns:a16="http://schemas.microsoft.com/office/drawing/2014/main" id="{D6812BCC-3D1B-4192-8817-FAF74C75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33" y="575369"/>
            <a:ext cx="2629227" cy="2629227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D536A-A95F-49CD-9A0A-1C8378433259}"/>
              </a:ext>
            </a:extLst>
          </p:cNvPr>
          <p:cNvSpPr/>
          <p:nvPr/>
        </p:nvSpPr>
        <p:spPr>
          <a:xfrm>
            <a:off x="1796421" y="1778424"/>
            <a:ext cx="5871064" cy="83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5449-03C6-429C-B627-2F06E3D3B630}"/>
              </a:ext>
            </a:extLst>
          </p:cNvPr>
          <p:cNvSpPr txBox="1"/>
          <p:nvPr/>
        </p:nvSpPr>
        <p:spPr>
          <a:xfrm>
            <a:off x="1177319" y="2903687"/>
            <a:ext cx="8553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ППТК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ППТК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әдіскерімен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ППТК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мамандарымен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(психолог, логопед, дефектолог,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нұсқаушысы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педагог)</a:t>
            </a:r>
          </a:p>
        </p:txBody>
      </p:sp>
    </p:spTree>
    <p:extLst>
      <p:ext uri="{BB962C8B-B14F-4D97-AF65-F5344CB8AC3E}">
        <p14:creationId xmlns:p14="http://schemas.microsoft.com/office/powerpoint/2010/main" val="10213065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2033</TotalTime>
  <Words>1137</Words>
  <Application>Microsoft Office PowerPoint</Application>
  <PresentationFormat>Широкоэкранный</PresentationFormat>
  <Paragraphs>103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Microsoft Sans Serif</vt:lpstr>
      <vt:lpstr>Times New Roman</vt:lpstr>
      <vt:lpstr>Trebuchet MS</vt:lpstr>
      <vt:lpstr>Wingdings 3</vt:lpstr>
      <vt:lpstr>Аспект</vt:lpstr>
      <vt:lpstr>Республикалық тамыз конференциясы   «Психологиялық-педагогикалық түзеу кабинеті жағдайында отбасыларға ерте көмек  көрсетудің жүйелі моделі»</vt:lpstr>
      <vt:lpstr>Презентация PowerPoint</vt:lpstr>
      <vt:lpstr>Психологиялық-педагогикалық түзеу кабинеті жағдайында  отбасыларға ерте көмек  көрсетудің жүйелі моделі</vt:lpstr>
      <vt:lpstr>Психологиялық-педагогикалық түзеу кабинеті жағдайында  отбасыларға ерте көмек  көрсетудің жүйелі моделі</vt:lpstr>
      <vt:lpstr>Презентация PowerPoint</vt:lpstr>
      <vt:lpstr>Презентация PowerPoint</vt:lpstr>
      <vt:lpstr>Презентация PowerPoint</vt:lpstr>
      <vt:lpstr>Психологиялық-педагогикалық түзеу кабинеті жағдайында  отбасыларға ерте көмек  көрсетудің жүйелі моделі</vt:lpstr>
      <vt:lpstr>Психологиялық-педагогикалық түзеу кабинеті жағдайында  отбасыларға ерте көмек  көрсетудің жүйелі моделі</vt:lpstr>
      <vt:lpstr>2022-2024 жылдар кезеңінде ППТК-да мемлекеттік қызмет алуға 0-3 жастағы балалардың саны</vt:lpstr>
      <vt:lpstr>Презентация PowerPoint</vt:lpstr>
      <vt:lpstr>Ерте көмек көрсетудің мақсатын анықтау</vt:lpstr>
      <vt:lpstr>Презентация PowerPoint</vt:lpstr>
      <vt:lpstr>Презентация PowerPoint</vt:lpstr>
      <vt:lpstr>Ерте араласу бағдарламаларында балалар  қандай көмек алады?   </vt:lpstr>
      <vt:lpstr>Осылайша, ерте жас-баланың қарқынды психикалық даму кезеңі,ол бірнеше жолмен жүреді.</vt:lpstr>
      <vt:lpstr> Сөзімнің соңында "ДАРА" қорына, Шеврон компаниясына және де Арнайы инклюзивтік білім берудің ұлттық ғылыми-практикалық орталығының мамандарына  алғыс сөздерін айтқым келеді!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Республикалық тамыз конференциясы   «Атырау облысы бойынша психологиялық-педагогикалық көмек көрсету саласындағы мемлекеттік қызметтерді көрсету ерекшеліктері</dc:title>
  <dc:creator>Пользователь</dc:creator>
  <cp:lastModifiedBy>Пользователь</cp:lastModifiedBy>
  <cp:revision>73</cp:revision>
  <dcterms:created xsi:type="dcterms:W3CDTF">2024-07-26T11:12:23Z</dcterms:created>
  <dcterms:modified xsi:type="dcterms:W3CDTF">2024-08-12T04:33:08Z</dcterms:modified>
</cp:coreProperties>
</file>